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1" r:id="rId3"/>
    <p:sldId id="339" r:id="rId4"/>
    <p:sldId id="352" r:id="rId5"/>
    <p:sldId id="3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1FCF-1E38-43E2-8C0A-264C42182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98AB7-7001-4AD2-86CC-AC1FA8A8F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A961B-501C-4D37-91B6-CD8FE9DE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35949-2722-43D3-B43F-8EAD08C4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51056-0ADC-4BC3-85A8-3CE8224F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963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A656-6735-46B4-8611-73CF1283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9949-5B66-4F91-AB99-B3B3045B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52F5-BC65-43D8-9F94-C96B6D08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8A93-2525-47DF-A500-CC04D38C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1BA42-D99A-4CAB-BDE5-5A3B6774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97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2DC6B-CD97-450B-B11A-ADC549AEE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F6ADE-811B-4990-BC7C-FCF2AABDA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59C7-FDC6-45A3-B682-4C981BA3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5946-780F-47F8-99DF-5A6C9733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D81C9-4863-4F81-AB03-4F0E64F4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41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68806-BD0D-4A49-9151-51B8B940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3B752-A8C9-438E-B33C-175EC45D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59436-C921-4D29-AD25-E74D28E7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3DC6-C6F8-4C6F-A8F1-023141BB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9E7CE-67AA-4EDB-8324-1F68D85E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81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EDE2-76AF-4C53-BD00-C73B9C74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3CBAB-20BE-45FA-B19E-76BF81DF4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787DD-CCF1-4A20-B8CA-CC027EC5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8893-847B-4AAB-8A6F-DC0A42AC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F7C2F-AE80-4EEF-970F-3013FAC8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285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1F20-E8C2-47FC-8FFF-A276A9CA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B404-A699-4655-AF76-ECFC7E642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CFF70-2F38-4ED0-8D04-7BA17C201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A536B-2104-463C-B316-50C364F2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49911-4243-4DF0-B04D-C5F90CC1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D6A46-78E5-4F7E-AFE7-33C2C904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846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A683-DAB6-4624-B87A-F67AE6B12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CC1E8-44C0-4B8B-864E-2BE8B6AB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4D4C1-7B28-42D1-A6E1-A5BBF4877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9D22D-D1E6-4F92-8C43-AA6173BA4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66B7E-11F6-4D61-A77D-1BDD82BD9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D4B71-F9C2-430E-A1C2-9B4A13FC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7A589-4E23-44FA-94C0-F9297688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137E8-E9AA-43DE-8DE8-2D62A7EC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94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FC53-FF3B-45E4-A836-6E349642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4449B-3EF0-4F06-AFD9-B1E629E5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859AD-3AB8-4374-BB52-E15DDC3A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1F37E-9AFB-47A0-96BE-C56A2DD4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719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569F1-935B-49FD-8B14-02D5A859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3F487-2877-4335-95F9-22DECD20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821A4-8859-4B98-9AEA-918BE109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70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2BF7-B616-4BA5-882F-2095DC70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EC7A0-8F0C-429D-AD35-5ECB1BF2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9F65E-8175-49E3-8F68-653B7FED4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B1FBE-711C-43FC-BD31-3D76EFBD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94CA3-DF17-489C-868C-E9F2486A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0F52-4CD6-4CBA-8945-035022C5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330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47CD-6429-41E3-BA3C-3085B918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F114C-AD50-4168-A3B4-6CE1279B6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ADC99-40F1-47D8-9401-C6DAF90EF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FA40F-CF28-4DDB-AC4B-0B682A2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427A1-C456-4E06-8341-5A720B8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3B1EA-3FA6-42C9-8DCC-86B643B9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357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93BED-88C3-46EB-8F5D-0651BC09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C239E-838C-42EC-80E4-8C3595086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F5F2B-4384-4E91-97FB-153209BC9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A2EF-3720-4AC3-9F0A-B55ED3A432DC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22151-F00D-4F41-9F7B-31F9B2C83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2F698-6440-43C1-A06E-51085F11B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A620-18A8-4869-870F-54E5669B99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53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F4595-1EA4-4019-9D33-B03CDD99B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Catatan Editor</a:t>
            </a:r>
            <a:br>
              <a:rPr lang="id-ID" dirty="0"/>
            </a:br>
            <a:r>
              <a:rPr lang="id-ID" sz="4400" dirty="0"/>
              <a:t>Deforestasi dan</a:t>
            </a:r>
            <a:br>
              <a:rPr lang="id-ID" sz="4400" dirty="0"/>
            </a:br>
            <a:r>
              <a:rPr lang="id-ID" sz="4400" dirty="0"/>
              <a:t>Kawasan Ekosistem Esensial</a:t>
            </a:r>
            <a:br>
              <a:rPr lang="id-ID" sz="4400" dirty="0"/>
            </a:br>
            <a:r>
              <a:rPr lang="id-ID" sz="4400" dirty="0"/>
              <a:t>(areal penting di luar kawasan konservasi)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ED6C9-0C1D-4CD9-B91C-E1B8A9922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Press Realese RUU KSDAHE</a:t>
            </a:r>
          </a:p>
          <a:p>
            <a:r>
              <a:rPr lang="id-ID" b="1" dirty="0"/>
              <a:t>Paradigma Baru Yang Inklusif Untuk Menjawab Tantangan Konservasi Saat Ini dan Mendatang</a:t>
            </a:r>
            <a:endParaRPr lang="en-ID" dirty="0">
              <a:effectLst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067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3365-7557-D263-29D7-ACC8F860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Deforestasi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Kawasan </a:t>
            </a:r>
            <a:r>
              <a:rPr lang="en-US" dirty="0" err="1"/>
              <a:t>Hutan</a:t>
            </a:r>
            <a:endParaRPr lang="en-ID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A931460-169B-C52C-980A-F322F8B25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624638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6205439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650060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47170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Status </a:t>
                      </a:r>
                      <a:r>
                        <a:rPr lang="en-US" sz="1600" dirty="0" err="1">
                          <a:latin typeface="+mj-lt"/>
                        </a:rPr>
                        <a:t>Pemanfaatan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Deforestasi</a:t>
                      </a:r>
                      <a:r>
                        <a:rPr lang="en-US" sz="1600" dirty="0">
                          <a:latin typeface="+mj-lt"/>
                        </a:rPr>
                        <a:t> 2017-2021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Persentase</a:t>
                      </a:r>
                      <a:r>
                        <a:rPr lang="en-US" sz="1600" dirty="0">
                          <a:latin typeface="+mj-lt"/>
                        </a:rPr>
                        <a:t> (%)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8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Kawasan </a:t>
                      </a:r>
                      <a:r>
                        <a:rPr lang="en-US" sz="1600" b="1" dirty="0" err="1">
                          <a:latin typeface="+mj-lt"/>
                        </a:rPr>
                        <a:t>Hutan</a:t>
                      </a:r>
                      <a:endParaRPr lang="en-ID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7.141.236,23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2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Hutan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Produksi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3.871.911,95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38,25%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0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Hutan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Produksi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Konversi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            790.380,44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7,81%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8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Hutan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Lindung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1.561.703,35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15,43%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79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KSA/KPA</a:t>
                      </a:r>
                      <a:r>
                        <a:rPr lang="id-ID" sz="1600" dirty="0">
                          <a:latin typeface="+mj-lt"/>
                        </a:rPr>
                        <a:t> (kawasan konservasi)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917.240,49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9,06%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4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+mj-lt"/>
                        </a:rPr>
                        <a:t>Bukan</a:t>
                      </a:r>
                      <a:r>
                        <a:rPr lang="en-US" sz="1600" b="1" dirty="0">
                          <a:latin typeface="+mj-lt"/>
                        </a:rPr>
                        <a:t> Kawasan </a:t>
                      </a:r>
                      <a:r>
                        <a:rPr lang="en-US" sz="1600" b="1" dirty="0" err="1">
                          <a:latin typeface="+mj-lt"/>
                        </a:rPr>
                        <a:t>Hutan</a:t>
                      </a:r>
                      <a:r>
                        <a:rPr lang="id-ID" sz="1600" b="1" dirty="0">
                          <a:latin typeface="+mj-lt"/>
                        </a:rPr>
                        <a:t> (APL)</a:t>
                      </a:r>
                      <a:endParaRPr lang="en-ID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   2.981.186,59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29,45%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96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TOTAL</a:t>
                      </a:r>
                      <a:r>
                        <a:rPr lang="id-ID" sz="1600" dirty="0">
                          <a:latin typeface="+mj-lt"/>
                        </a:rPr>
                        <a:t> DEFORESTASI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sz="1600" dirty="0">
                          <a:latin typeface="+mj-lt"/>
                        </a:rPr>
                        <a:t>10.122.422,82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6435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5955889-C575-482D-8074-7D1B445B790F}"/>
              </a:ext>
            </a:extLst>
          </p:cNvPr>
          <p:cNvSpPr/>
          <p:nvPr/>
        </p:nvSpPr>
        <p:spPr>
          <a:xfrm>
            <a:off x="683581" y="3657600"/>
            <a:ext cx="8593584" cy="408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CDFC0-C379-4A8C-8968-19CAFF7146E3}"/>
              </a:ext>
            </a:extLst>
          </p:cNvPr>
          <p:cNvSpPr/>
          <p:nvPr/>
        </p:nvSpPr>
        <p:spPr>
          <a:xfrm>
            <a:off x="683581" y="3266690"/>
            <a:ext cx="8593584" cy="408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07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AAC6-3415-0F6A-E9D0-572D32E31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Deforestasi</a:t>
            </a:r>
            <a:r>
              <a:rPr lang="en-US" dirty="0"/>
              <a:t> di wilayah </a:t>
            </a:r>
            <a:r>
              <a:rPr lang="en-US" dirty="0" err="1"/>
              <a:t>izin</a:t>
            </a:r>
            <a:r>
              <a:rPr lang="en-US" dirty="0"/>
              <a:t> 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izin</a:t>
            </a:r>
            <a:endParaRPr lang="en-ID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31A5E98-7765-3BC1-44D8-7186C1D21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38213"/>
              </p:ext>
            </p:extLst>
          </p:nvPr>
        </p:nvGraphicFramePr>
        <p:xfrm>
          <a:off x="838200" y="1825625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6205439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650060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5162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Status </a:t>
                      </a:r>
                      <a:r>
                        <a:rPr lang="en-US" sz="1600" dirty="0" err="1">
                          <a:latin typeface="+mj-lt"/>
                        </a:rPr>
                        <a:t>Pemanfaatan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Deforestasi</a:t>
                      </a:r>
                      <a:r>
                        <a:rPr lang="en-US" sz="1600" dirty="0">
                          <a:latin typeface="+mj-lt"/>
                        </a:rPr>
                        <a:t> 2017-2021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Persentase</a:t>
                      </a:r>
                      <a:r>
                        <a:rPr lang="en-US" sz="1600" dirty="0">
                          <a:latin typeface="+mj-lt"/>
                        </a:rPr>
                        <a:t> (%)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8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IUPHHK-HA (PBPH-HA)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1.246.476,79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40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IUPHHK-HT (PBPH-HT)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847.774,93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868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Perkebunan (</a:t>
                      </a:r>
                      <a:r>
                        <a:rPr lang="en-US" sz="1600" dirty="0" err="1">
                          <a:latin typeface="+mj-lt"/>
                        </a:rPr>
                        <a:t>sawit</a:t>
                      </a:r>
                      <a:r>
                        <a:rPr lang="en-US" sz="1600" dirty="0">
                          <a:latin typeface="+mj-lt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</a:rPr>
                        <a:t>karet</a:t>
                      </a:r>
                      <a:r>
                        <a:rPr lang="en-US" sz="1600" dirty="0">
                          <a:latin typeface="+mj-lt"/>
                        </a:rPr>
                        <a:t>, food estate, </a:t>
                      </a:r>
                      <a:r>
                        <a:rPr lang="en-US" sz="1600" dirty="0" err="1">
                          <a:latin typeface="+mj-lt"/>
                        </a:rPr>
                        <a:t>dll</a:t>
                      </a:r>
                      <a:r>
                        <a:rPr lang="en-US" sz="1600" dirty="0">
                          <a:latin typeface="+mj-lt"/>
                        </a:rPr>
                        <a:t>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1.056.579,40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979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Pertambangan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409.389,38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064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Tumpang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tindih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izin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718.689,92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543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Diluar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izin</a:t>
                      </a:r>
                      <a:r>
                        <a:rPr lang="en-US" sz="1600" dirty="0">
                          <a:latin typeface="+mj-lt"/>
                        </a:rPr>
                        <a:t> (</a:t>
                      </a:r>
                      <a:r>
                        <a:rPr lang="en-US" sz="1600" dirty="0" err="1">
                          <a:latin typeface="+mj-lt"/>
                        </a:rPr>
                        <a:t>infrastruktur</a:t>
                      </a:r>
                      <a:r>
                        <a:rPr lang="en-US" sz="1600" dirty="0">
                          <a:latin typeface="+mj-lt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</a:rPr>
                        <a:t>kebakaran</a:t>
                      </a:r>
                      <a:r>
                        <a:rPr lang="en-US" sz="1600" dirty="0">
                          <a:latin typeface="+mj-lt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</a:rPr>
                        <a:t>illog</a:t>
                      </a:r>
                      <a:r>
                        <a:rPr lang="en-US" sz="1600" dirty="0">
                          <a:latin typeface="+mj-lt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</a:rPr>
                        <a:t>dll</a:t>
                      </a:r>
                      <a:r>
                        <a:rPr lang="en-US" sz="1600" dirty="0">
                          <a:latin typeface="+mj-lt"/>
                        </a:rPr>
                        <a:t>)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5.843.512,39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3034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TOTAL</a:t>
                      </a:r>
                      <a:r>
                        <a:rPr lang="id-ID" sz="1600" dirty="0">
                          <a:latin typeface="+mj-lt"/>
                        </a:rPr>
                        <a:t> DEFORESTASI</a:t>
                      </a:r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D" sz="1600" dirty="0">
                          <a:latin typeface="+mj-lt"/>
                        </a:rPr>
                        <a:t>10.122.422,82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6435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4505FE4-DBFA-4D2A-ABA2-C0A4510AF5F2}"/>
              </a:ext>
            </a:extLst>
          </p:cNvPr>
          <p:cNvSpPr/>
          <p:nvPr/>
        </p:nvSpPr>
        <p:spPr>
          <a:xfrm>
            <a:off x="550416" y="2237173"/>
            <a:ext cx="8593584" cy="20418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824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0CDA-1E3B-414D-A64E-CB63806C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id-ID" sz="4000" dirty="0"/>
              <a:t>Tumpang Tindih Perizinan Di Pulau-Pulau Kecil</a:t>
            </a:r>
            <a:endParaRPr lang="en-ID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65D67A-0101-C2D6-F23F-1221FE18B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748456"/>
              </p:ext>
            </p:extLst>
          </p:nvPr>
        </p:nvGraphicFramePr>
        <p:xfrm>
          <a:off x="971550" y="1828800"/>
          <a:ext cx="8953148" cy="4476590"/>
        </p:xfrm>
        <a:graphic>
          <a:graphicData uri="http://schemas.openxmlformats.org/drawingml/2006/table">
            <a:tbl>
              <a:tblPr/>
              <a:tblGrid>
                <a:gridCol w="4741477">
                  <a:extLst>
                    <a:ext uri="{9D8B030D-6E8A-4147-A177-3AD203B41FA5}">
                      <a16:colId xmlns:a16="http://schemas.microsoft.com/office/drawing/2014/main" val="3681086209"/>
                    </a:ext>
                  </a:extLst>
                </a:gridCol>
                <a:gridCol w="4211671">
                  <a:extLst>
                    <a:ext uri="{9D8B030D-6E8A-4147-A177-3AD203B41FA5}">
                      <a16:colId xmlns:a16="http://schemas.microsoft.com/office/drawing/2014/main" val="228446845"/>
                    </a:ext>
                  </a:extLst>
                </a:gridCol>
              </a:tblGrid>
              <a:tr h="44765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Pulau</a:t>
                      </a:r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Pulau</a:t>
                      </a:r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 Kecil</a:t>
                      </a:r>
                      <a:endParaRPr lang="en-ID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effectLst/>
                          <a:latin typeface="Arial" panose="020B0604020202020204" pitchFamily="34" charset="0"/>
                        </a:rPr>
                        <a:t>Luas (Ha)</a:t>
                      </a:r>
                      <a:endParaRPr lang="en-ID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832946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TUMPANG TINDIH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IZIN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35.217,43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156168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BPH – HA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(HPH)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310.102,99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345361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BPH – HT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(HTI)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94.216,61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471083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HHBK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(hasil hutan bukan kayu)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29.170,95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519681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(restorasi ekosistem)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22.604,47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846817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KEBUN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194.572,37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793812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TAMBANG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245.111,98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00529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TIDAK DIBEBANI IZIN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6.115.837,45 </a:t>
                      </a:r>
                      <a:endParaRPr lang="en-ID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49664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id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Luas PPK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7.046.834,25 </a:t>
                      </a:r>
                      <a:endParaRPr lang="en-ID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44" marR="12644" marT="12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2477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6A5EBDE6-2F3A-4F8C-9EC9-39A32A0D0A46}"/>
              </a:ext>
            </a:extLst>
          </p:cNvPr>
          <p:cNvSpPr/>
          <p:nvPr/>
        </p:nvSpPr>
        <p:spPr>
          <a:xfrm>
            <a:off x="683581" y="2352584"/>
            <a:ext cx="9507984" cy="31782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692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ABD7C-2C2D-4C4C-8FA6-FA8B6825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30"/>
            <a:ext cx="10515600" cy="851116"/>
          </a:xfrm>
        </p:spPr>
        <p:txBody>
          <a:bodyPr/>
          <a:lstStyle/>
          <a:p>
            <a:r>
              <a:rPr lang="id-ID" dirty="0"/>
              <a:t>Areal Penting Di Luar Kawasan Konservasi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3EE08-7EDF-4F1E-907A-AE69DC49D8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21" y="967667"/>
            <a:ext cx="8486576" cy="46539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764F12-AA1E-4AA3-9424-F3C280039457}"/>
              </a:ext>
            </a:extLst>
          </p:cNvPr>
          <p:cNvSpPr txBox="1"/>
          <p:nvPr/>
        </p:nvSpPr>
        <p:spPr>
          <a:xfrm>
            <a:off x="914400" y="5676317"/>
            <a:ext cx="3606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ABKT: Areal Bernilai Konervasi Tinggi</a:t>
            </a:r>
          </a:p>
          <a:p>
            <a:r>
              <a:rPr lang="id-ID" dirty="0"/>
              <a:t>KHL: Koridor Hidupan Liar</a:t>
            </a:r>
          </a:p>
          <a:p>
            <a:r>
              <a:rPr lang="id-ID" dirty="0"/>
              <a:t>LB: Lahan Basah</a:t>
            </a:r>
          </a:p>
          <a:p>
            <a:r>
              <a:rPr lang="id-ID" dirty="0"/>
              <a:t>TK: Taman Keanekaragaman Hayati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0338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245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Catatan Editor Deforestasi dan Kawasan Ekosistem Esensial (areal penting di luar kawasan konservasi)</vt:lpstr>
      <vt:lpstr>Deforestasi di dalam Kawasan Hutan</vt:lpstr>
      <vt:lpstr>Deforestasi di wilayah izin dan bukan izin</vt:lpstr>
      <vt:lpstr>Tumpang Tindih Perizinan Di Pulau-Pulau Kecil</vt:lpstr>
      <vt:lpstr>Areal Penting Di Luar Kawasan Konservasi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Catatan Editor</dc:title>
  <dc:creator>FWI 301</dc:creator>
  <cp:lastModifiedBy> </cp:lastModifiedBy>
  <cp:revision>4</cp:revision>
  <dcterms:created xsi:type="dcterms:W3CDTF">2023-10-05T08:53:19Z</dcterms:created>
  <dcterms:modified xsi:type="dcterms:W3CDTF">2023-10-09T04:08:27Z</dcterms:modified>
</cp:coreProperties>
</file>