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68" r:id="rId3"/>
    <p:sldId id="257" r:id="rId4"/>
    <p:sldId id="326" r:id="rId5"/>
    <p:sldId id="259" r:id="rId6"/>
    <p:sldId id="260" r:id="rId7"/>
    <p:sldId id="258" r:id="rId8"/>
    <p:sldId id="261" r:id="rId9"/>
    <p:sldId id="339" r:id="rId10"/>
    <p:sldId id="327" r:id="rId11"/>
    <p:sldId id="333" r:id="rId12"/>
    <p:sldId id="334" r:id="rId13"/>
    <p:sldId id="336" r:id="rId14"/>
    <p:sldId id="335" r:id="rId15"/>
    <p:sldId id="337" r:id="rId16"/>
    <p:sldId id="340" r:id="rId17"/>
    <p:sldId id="315" r:id="rId18"/>
    <p:sldId id="267" r:id="rId19"/>
    <p:sldId id="286" r:id="rId20"/>
  </p:sldIdLst>
  <p:sldSz cx="18288000" cy="10287000"/>
  <p:notesSz cx="6858000" cy="9144000"/>
  <p:embeddedFontLst>
    <p:embeddedFont>
      <p:font typeface="Albert Sans" pitchFamily="2" charset="77"/>
      <p:regular r:id="rId22"/>
      <p:bold r:id="rId23"/>
      <p:italic r:id="rId24"/>
      <p:boldItalic r:id="rId25"/>
    </p:embeddedFont>
    <p:embeddedFont>
      <p:font typeface="Anton" pitchFamily="2" charset="77"/>
      <p:regular r:id="rId26"/>
    </p:embeddedFont>
    <p:embeddedFont>
      <p:font typeface="Impact" panose="020B0806030902050204" pitchFamily="34" charset="0"/>
      <p:regular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5" roundtripDataSignature="AMtx7miXe/02sux7kkkidtQib4eBDw7CCg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707DEF8-A2F4-6276-71B7-1B323087CC5C}" name="prayoga putra" initials="pp" userId="6386bc4a8878a4f4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C16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D939172-718B-43BB-90C7-1B9982EF95C8}">
  <a:tblStyle styleId="{CD939172-718B-43BB-90C7-1B9982EF95C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4997060B-1977-43E1-A794-BD2731E31ACE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505E3EF-67EA-436B-97B2-0124C06EBD24}" styleName="Gaya Medium 4 - Akse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Gaya Gelap 2 - Aksen 3/Aksen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Gaya Terang 2 - Akse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8799B23B-EC83-4686-B30A-512413B5E67A}" styleName="Gaya Terang 3 - Akse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59"/>
    <p:restoredTop sz="94672"/>
  </p:normalViewPr>
  <p:slideViewPr>
    <p:cSldViewPr snapToGrid="0">
      <p:cViewPr varScale="1">
        <p:scale>
          <a:sx n="40" d="100"/>
          <a:sy n="40" d="100"/>
        </p:scale>
        <p:origin x="256" y="13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6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7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65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160c58c38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g3160c58c38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79688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160c58c38b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160c58c38b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1609a4834a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g31609a4834a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160c58c38b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g3160c58c38b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1609a4834a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g31609a4834a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8539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>
          <a:extLst>
            <a:ext uri="{FF2B5EF4-FFF2-40B4-BE49-F238E27FC236}">
              <a16:creationId xmlns:a16="http://schemas.microsoft.com/office/drawing/2014/main" id="{97C404FF-4278-2C5E-9F11-99359DBF8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1609a4834a_0_31:notes">
            <a:extLst>
              <a:ext uri="{FF2B5EF4-FFF2-40B4-BE49-F238E27FC236}">
                <a16:creationId xmlns:a16="http://schemas.microsoft.com/office/drawing/2014/main" id="{A5376866-47A3-0556-BD09-DD8582C20D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4" name="Google Shape;154;g31609a4834a_0_31:notes">
            <a:extLst>
              <a:ext uri="{FF2B5EF4-FFF2-40B4-BE49-F238E27FC236}">
                <a16:creationId xmlns:a16="http://schemas.microsoft.com/office/drawing/2014/main" id="{F19B265A-87ED-141B-9EEF-B8CDC11743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83582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>
          <a:extLst>
            <a:ext uri="{FF2B5EF4-FFF2-40B4-BE49-F238E27FC236}">
              <a16:creationId xmlns:a16="http://schemas.microsoft.com/office/drawing/2014/main" id="{8FAF7085-A41A-DD1F-8A06-ED9BC22EF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1609a4834a_0_31:notes">
            <a:extLst>
              <a:ext uri="{FF2B5EF4-FFF2-40B4-BE49-F238E27FC236}">
                <a16:creationId xmlns:a16="http://schemas.microsoft.com/office/drawing/2014/main" id="{249E4D3F-7000-A04A-689B-F67570C139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4" name="Google Shape;154;g31609a4834a_0_31:notes">
            <a:extLst>
              <a:ext uri="{FF2B5EF4-FFF2-40B4-BE49-F238E27FC236}">
                <a16:creationId xmlns:a16="http://schemas.microsoft.com/office/drawing/2014/main" id="{A778EDF2-BDC9-07A6-BF12-7E5DDC20CC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32198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>
          <a:extLst>
            <a:ext uri="{FF2B5EF4-FFF2-40B4-BE49-F238E27FC236}">
              <a16:creationId xmlns:a16="http://schemas.microsoft.com/office/drawing/2014/main" id="{699F602B-2443-FF51-CC52-1A7677D74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1609a4834a_0_31:notes">
            <a:extLst>
              <a:ext uri="{FF2B5EF4-FFF2-40B4-BE49-F238E27FC236}">
                <a16:creationId xmlns:a16="http://schemas.microsoft.com/office/drawing/2014/main" id="{2AF121A1-8094-3E40-7455-8019D5E587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4" name="Google Shape;154;g31609a4834a_0_31:notes">
            <a:extLst>
              <a:ext uri="{FF2B5EF4-FFF2-40B4-BE49-F238E27FC236}">
                <a16:creationId xmlns:a16="http://schemas.microsoft.com/office/drawing/2014/main" id="{5D651008-993C-1EFE-8D90-A5849F4FA7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252749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>
          <a:extLst>
            <a:ext uri="{FF2B5EF4-FFF2-40B4-BE49-F238E27FC236}">
              <a16:creationId xmlns:a16="http://schemas.microsoft.com/office/drawing/2014/main" id="{B2CC6663-2264-1CCA-67B7-228857BBB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1609a4834a_0_31:notes">
            <a:extLst>
              <a:ext uri="{FF2B5EF4-FFF2-40B4-BE49-F238E27FC236}">
                <a16:creationId xmlns:a16="http://schemas.microsoft.com/office/drawing/2014/main" id="{46676134-D398-E782-3185-0B8E1B68C2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4" name="Google Shape;154;g31609a4834a_0_31:notes">
            <a:extLst>
              <a:ext uri="{FF2B5EF4-FFF2-40B4-BE49-F238E27FC236}">
                <a16:creationId xmlns:a16="http://schemas.microsoft.com/office/drawing/2014/main" id="{28CDC553-95CE-D26C-29BB-56C8FC0D6A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62241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>
          <a:extLst>
            <a:ext uri="{FF2B5EF4-FFF2-40B4-BE49-F238E27FC236}">
              <a16:creationId xmlns:a16="http://schemas.microsoft.com/office/drawing/2014/main" id="{EF18058D-40FE-E87F-D535-CF5A770F9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1609a4834a_0_31:notes">
            <a:extLst>
              <a:ext uri="{FF2B5EF4-FFF2-40B4-BE49-F238E27FC236}">
                <a16:creationId xmlns:a16="http://schemas.microsoft.com/office/drawing/2014/main" id="{66681B3C-C498-EE1E-4F3E-27186D6642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4" name="Google Shape;154;g31609a4834a_0_31:notes">
            <a:extLst>
              <a:ext uri="{FF2B5EF4-FFF2-40B4-BE49-F238E27FC236}">
                <a16:creationId xmlns:a16="http://schemas.microsoft.com/office/drawing/2014/main" id="{5054C9C2-1C0C-0EA2-9AC6-4EB4B7B3AB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424509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>
          <a:extLst>
            <a:ext uri="{FF2B5EF4-FFF2-40B4-BE49-F238E27FC236}">
              <a16:creationId xmlns:a16="http://schemas.microsoft.com/office/drawing/2014/main" id="{B425BD96-6008-A411-E6D7-B31F5F404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1609a4834a_0_31:notes">
            <a:extLst>
              <a:ext uri="{FF2B5EF4-FFF2-40B4-BE49-F238E27FC236}">
                <a16:creationId xmlns:a16="http://schemas.microsoft.com/office/drawing/2014/main" id="{CF454C47-7019-211C-C1C3-FA0EB81235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4" name="Google Shape;154;g31609a4834a_0_31:notes">
            <a:extLst>
              <a:ext uri="{FF2B5EF4-FFF2-40B4-BE49-F238E27FC236}">
                <a16:creationId xmlns:a16="http://schemas.microsoft.com/office/drawing/2014/main" id="{7EC4AF41-8AD6-983C-968C-D03D8E5D4A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46175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>
          <a:extLst>
            <a:ext uri="{FF2B5EF4-FFF2-40B4-BE49-F238E27FC236}">
              <a16:creationId xmlns:a16="http://schemas.microsoft.com/office/drawing/2014/main" id="{FA8CD225-F3F8-1577-8ADD-9DEB5D4B2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1609a4834a_0_31:notes">
            <a:extLst>
              <a:ext uri="{FF2B5EF4-FFF2-40B4-BE49-F238E27FC236}">
                <a16:creationId xmlns:a16="http://schemas.microsoft.com/office/drawing/2014/main" id="{B2EA5F5A-0EF2-07C2-3725-C9A9731F46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4" name="Google Shape;154;g31609a4834a_0_31:notes">
            <a:extLst>
              <a:ext uri="{FF2B5EF4-FFF2-40B4-BE49-F238E27FC236}">
                <a16:creationId xmlns:a16="http://schemas.microsoft.com/office/drawing/2014/main" id="{C01C88A9-FD0E-AB1D-93C4-12649F9656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195480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>
          <a:extLst>
            <a:ext uri="{FF2B5EF4-FFF2-40B4-BE49-F238E27FC236}">
              <a16:creationId xmlns:a16="http://schemas.microsoft.com/office/drawing/2014/main" id="{6D6BC51A-CC3D-419D-28FF-1C46BA27E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1609a4834a_0_31:notes">
            <a:extLst>
              <a:ext uri="{FF2B5EF4-FFF2-40B4-BE49-F238E27FC236}">
                <a16:creationId xmlns:a16="http://schemas.microsoft.com/office/drawing/2014/main" id="{7C9B77BC-1250-1199-0CBD-3DEFE15FC3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4" name="Google Shape;154;g31609a4834a_0_31:notes">
            <a:extLst>
              <a:ext uri="{FF2B5EF4-FFF2-40B4-BE49-F238E27FC236}">
                <a16:creationId xmlns:a16="http://schemas.microsoft.com/office/drawing/2014/main" id="{03CE4391-2CA5-9816-3815-353400DC90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490178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Gambar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ampungan Catatan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Tampungan Nomor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B105D-91BE-6F42-BC9A-20477542CEC7}" type="slidenum">
              <a:rPr lang="id-ID" smtClean="0"/>
              <a:t>17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807030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1609a4834a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g31609a4834a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0845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87413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6" r:id="rId4"/>
    <p:sldLayoutId id="2147483657" r:id="rId5"/>
    <p:sldLayoutId id="2147483658" r:id="rId6"/>
    <p:sldLayoutId id="2147483659" r:id="rId7"/>
    <p:sldLayoutId id="2147483660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r="47646"/>
          <a:stretch/>
        </p:blipFill>
        <p:spPr>
          <a:xfrm>
            <a:off x="-294625" y="0"/>
            <a:ext cx="8256251" cy="10287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1"/>
          <p:cNvGrpSpPr/>
          <p:nvPr/>
        </p:nvGrpSpPr>
        <p:grpSpPr>
          <a:xfrm>
            <a:off x="256175" y="8904524"/>
            <a:ext cx="2486971" cy="843056"/>
            <a:chOff x="0" y="-57150"/>
            <a:chExt cx="1028609" cy="222032"/>
          </a:xfrm>
        </p:grpSpPr>
        <p:sp>
          <p:nvSpPr>
            <p:cNvPr id="89" name="Google Shape;89;p1"/>
            <p:cNvSpPr/>
            <p:nvPr/>
          </p:nvSpPr>
          <p:spPr>
            <a:xfrm>
              <a:off x="0" y="0"/>
              <a:ext cx="1028609" cy="164882"/>
            </a:xfrm>
            <a:custGeom>
              <a:avLst/>
              <a:gdLst/>
              <a:ahLst/>
              <a:cxnLst/>
              <a:rect l="l" t="t" r="r" b="b"/>
              <a:pathLst>
                <a:path w="1028609" h="164882" extrusionOk="0">
                  <a:moveTo>
                    <a:pt x="82441" y="0"/>
                  </a:moveTo>
                  <a:lnTo>
                    <a:pt x="946167" y="0"/>
                  </a:lnTo>
                  <a:cubicBezTo>
                    <a:pt x="968032" y="0"/>
                    <a:pt x="989001" y="8686"/>
                    <a:pt x="1004462" y="24146"/>
                  </a:cubicBezTo>
                  <a:cubicBezTo>
                    <a:pt x="1019923" y="39607"/>
                    <a:pt x="1028609" y="60576"/>
                    <a:pt x="1028609" y="82441"/>
                  </a:cubicBezTo>
                  <a:lnTo>
                    <a:pt x="1028609" y="82441"/>
                  </a:lnTo>
                  <a:cubicBezTo>
                    <a:pt x="1028609" y="104306"/>
                    <a:pt x="1019923" y="125275"/>
                    <a:pt x="1004462" y="140736"/>
                  </a:cubicBezTo>
                  <a:cubicBezTo>
                    <a:pt x="989001" y="156197"/>
                    <a:pt x="968032" y="164882"/>
                    <a:pt x="946167" y="164882"/>
                  </a:cubicBezTo>
                  <a:lnTo>
                    <a:pt x="82441" y="164882"/>
                  </a:lnTo>
                  <a:cubicBezTo>
                    <a:pt x="60576" y="164882"/>
                    <a:pt x="39607" y="156197"/>
                    <a:pt x="24146" y="140736"/>
                  </a:cubicBezTo>
                  <a:cubicBezTo>
                    <a:pt x="8686" y="125275"/>
                    <a:pt x="0" y="104306"/>
                    <a:pt x="0" y="82441"/>
                  </a:cubicBezTo>
                  <a:lnTo>
                    <a:pt x="0" y="82441"/>
                  </a:lnTo>
                  <a:cubicBezTo>
                    <a:pt x="0" y="60576"/>
                    <a:pt x="8686" y="39607"/>
                    <a:pt x="24146" y="24146"/>
                  </a:cubicBezTo>
                  <a:cubicBezTo>
                    <a:pt x="39607" y="8686"/>
                    <a:pt x="60576" y="0"/>
                    <a:pt x="82441" y="0"/>
                  </a:cubicBezTo>
                  <a:close/>
                </a:path>
              </a:pathLst>
            </a:custGeom>
            <a:solidFill>
              <a:srgbClr val="D9DF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 txBox="1"/>
            <p:nvPr/>
          </p:nvSpPr>
          <p:spPr>
            <a:xfrm>
              <a:off x="0" y="-57150"/>
              <a:ext cx="1028609" cy="2220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" name="Google Shape;91;p1"/>
          <p:cNvSpPr/>
          <p:nvPr/>
        </p:nvSpPr>
        <p:spPr>
          <a:xfrm>
            <a:off x="498946" y="9282947"/>
            <a:ext cx="292311" cy="292311"/>
          </a:xfrm>
          <a:custGeom>
            <a:avLst/>
            <a:gdLst/>
            <a:ahLst/>
            <a:cxnLst/>
            <a:rect l="l" t="t" r="r" b="b"/>
            <a:pathLst>
              <a:path w="292311" h="292311" extrusionOk="0">
                <a:moveTo>
                  <a:pt x="0" y="0"/>
                </a:moveTo>
                <a:lnTo>
                  <a:pt x="292311" y="0"/>
                </a:lnTo>
                <a:lnTo>
                  <a:pt x="292311" y="292311"/>
                </a:lnTo>
                <a:lnTo>
                  <a:pt x="0" y="2923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d-ID"/>
          </a:p>
        </p:txBody>
      </p:sp>
      <p:grpSp>
        <p:nvGrpSpPr>
          <p:cNvPr id="92" name="Google Shape;92;p1"/>
          <p:cNvGrpSpPr/>
          <p:nvPr/>
        </p:nvGrpSpPr>
        <p:grpSpPr>
          <a:xfrm>
            <a:off x="15663464" y="7662464"/>
            <a:ext cx="1595836" cy="1595836"/>
            <a:chOff x="0" y="0"/>
            <a:chExt cx="812800" cy="812800"/>
          </a:xfrm>
        </p:grpSpPr>
        <p:sp>
          <p:nvSpPr>
            <p:cNvPr id="93" name="Google Shape;93;p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77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Google Shape;95;p1"/>
          <p:cNvSpPr/>
          <p:nvPr/>
        </p:nvSpPr>
        <p:spPr>
          <a:xfrm flipH="1">
            <a:off x="16133165" y="8202625"/>
            <a:ext cx="789785" cy="515514"/>
          </a:xfrm>
          <a:custGeom>
            <a:avLst/>
            <a:gdLst/>
            <a:ahLst/>
            <a:cxnLst/>
            <a:rect l="l" t="t" r="r" b="b"/>
            <a:pathLst>
              <a:path w="789785" h="515514" extrusionOk="0">
                <a:moveTo>
                  <a:pt x="789784" y="0"/>
                </a:moveTo>
                <a:lnTo>
                  <a:pt x="0" y="0"/>
                </a:lnTo>
                <a:lnTo>
                  <a:pt x="0" y="515514"/>
                </a:lnTo>
                <a:lnTo>
                  <a:pt x="789784" y="515514"/>
                </a:lnTo>
                <a:lnTo>
                  <a:pt x="789784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d-ID"/>
          </a:p>
        </p:txBody>
      </p:sp>
      <p:sp>
        <p:nvSpPr>
          <p:cNvPr id="96" name="Google Shape;96;p1"/>
          <p:cNvSpPr/>
          <p:nvPr/>
        </p:nvSpPr>
        <p:spPr>
          <a:xfrm>
            <a:off x="9258300" y="1028700"/>
            <a:ext cx="1850797" cy="275937"/>
          </a:xfrm>
          <a:custGeom>
            <a:avLst/>
            <a:gdLst/>
            <a:ahLst/>
            <a:cxnLst/>
            <a:rect l="l" t="t" r="r" b="b"/>
            <a:pathLst>
              <a:path w="1850797" h="275937" extrusionOk="0">
                <a:moveTo>
                  <a:pt x="0" y="0"/>
                </a:moveTo>
                <a:lnTo>
                  <a:pt x="1850797" y="0"/>
                </a:lnTo>
                <a:lnTo>
                  <a:pt x="1850797" y="275937"/>
                </a:lnTo>
                <a:lnTo>
                  <a:pt x="0" y="2759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d-ID"/>
          </a:p>
        </p:txBody>
      </p:sp>
      <p:cxnSp>
        <p:nvCxnSpPr>
          <p:cNvPr id="97" name="Google Shape;97;p1"/>
          <p:cNvCxnSpPr/>
          <p:nvPr/>
        </p:nvCxnSpPr>
        <p:spPr>
          <a:xfrm>
            <a:off x="11487176" y="1166668"/>
            <a:ext cx="5218904" cy="0"/>
          </a:xfrm>
          <a:prstGeom prst="straightConnector1">
            <a:avLst/>
          </a:prstGeom>
          <a:noFill/>
          <a:ln w="38100" cap="flat" cmpd="sng">
            <a:solidFill>
              <a:srgbClr val="57755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8" name="Google Shape;98;p1"/>
          <p:cNvSpPr/>
          <p:nvPr/>
        </p:nvSpPr>
        <p:spPr>
          <a:xfrm>
            <a:off x="16528057" y="106773"/>
            <a:ext cx="1639600" cy="921927"/>
          </a:xfrm>
          <a:custGeom>
            <a:avLst/>
            <a:gdLst/>
            <a:ahLst/>
            <a:cxnLst/>
            <a:rect l="l" t="t" r="r" b="b"/>
            <a:pathLst>
              <a:path w="1639600" h="921927" extrusionOk="0">
                <a:moveTo>
                  <a:pt x="0" y="0"/>
                </a:moveTo>
                <a:lnTo>
                  <a:pt x="1639600" y="0"/>
                </a:lnTo>
                <a:lnTo>
                  <a:pt x="1639600" y="921927"/>
                </a:lnTo>
                <a:lnTo>
                  <a:pt x="0" y="9219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d-ID"/>
          </a:p>
        </p:txBody>
      </p:sp>
      <p:sp>
        <p:nvSpPr>
          <p:cNvPr id="102" name="Google Shape;102;p1"/>
          <p:cNvSpPr txBox="1"/>
          <p:nvPr/>
        </p:nvSpPr>
        <p:spPr>
          <a:xfrm>
            <a:off x="1007929" y="9275750"/>
            <a:ext cx="1639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www.fwi.or.id</a:t>
            </a:r>
            <a:endParaRPr/>
          </a:p>
        </p:txBody>
      </p:sp>
      <p:sp>
        <p:nvSpPr>
          <p:cNvPr id="2" name="Kotak Teks 1">
            <a:extLst>
              <a:ext uri="{FF2B5EF4-FFF2-40B4-BE49-F238E27FC236}">
                <a16:creationId xmlns:a16="http://schemas.microsoft.com/office/drawing/2014/main" id="{0AFC1FB3-0EFC-87FF-E9BC-211D89E79979}"/>
              </a:ext>
            </a:extLst>
          </p:cNvPr>
          <p:cNvSpPr txBox="1"/>
          <p:nvPr/>
        </p:nvSpPr>
        <p:spPr>
          <a:xfrm>
            <a:off x="8339705" y="8194919"/>
            <a:ext cx="412965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dirty="0">
                <a:solidFill>
                  <a:schemeClr val="accent3">
                    <a:lumMod val="50000"/>
                  </a:schemeClr>
                </a:solidFill>
              </a:rPr>
              <a:t>PENGANTAR OLEH:</a:t>
            </a:r>
          </a:p>
          <a:p>
            <a:r>
              <a:rPr lang="id-ID" sz="2400" dirty="0">
                <a:solidFill>
                  <a:schemeClr val="accent3">
                    <a:lumMod val="50000"/>
                  </a:schemeClr>
                </a:solidFill>
              </a:rPr>
              <a:t>ANGGI PRAYOGA</a:t>
            </a:r>
          </a:p>
          <a:p>
            <a:r>
              <a:rPr lang="id-ID" sz="2400" dirty="0">
                <a:solidFill>
                  <a:schemeClr val="accent3">
                    <a:lumMod val="50000"/>
                  </a:schemeClr>
                </a:solidFill>
              </a:rPr>
              <a:t>JURU KAMPANYE FWI</a:t>
            </a:r>
          </a:p>
          <a:p>
            <a:r>
              <a:rPr lang="id-ID" sz="2400" dirty="0" err="1">
                <a:solidFill>
                  <a:schemeClr val="accent3">
                    <a:lumMod val="50000"/>
                  </a:schemeClr>
                </a:solidFill>
              </a:rPr>
              <a:t>anggiputraprayoga@fwi.or.id</a:t>
            </a:r>
            <a:endParaRPr lang="id-ID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Google Shape;100;p1">
            <a:extLst>
              <a:ext uri="{FF2B5EF4-FFF2-40B4-BE49-F238E27FC236}">
                <a16:creationId xmlns:a16="http://schemas.microsoft.com/office/drawing/2014/main" id="{FA245AC5-D7EB-697D-3F0B-26B9A4BC2495}"/>
              </a:ext>
            </a:extLst>
          </p:cNvPr>
          <p:cNvSpPr txBox="1"/>
          <p:nvPr/>
        </p:nvSpPr>
        <p:spPr>
          <a:xfrm>
            <a:off x="8171932" y="1807396"/>
            <a:ext cx="9155100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dirty="0">
                <a:solidFill>
                  <a:srgbClr val="134E1A"/>
                </a:solidFill>
              </a:rPr>
              <a:t>POTRET KAWASAN HUTAN INDONESIA</a:t>
            </a:r>
            <a:endParaRPr sz="900" dirty="0"/>
          </a:p>
        </p:txBody>
      </p:sp>
      <p:sp>
        <p:nvSpPr>
          <p:cNvPr id="4" name="Google Shape;100;p1">
            <a:extLst>
              <a:ext uri="{FF2B5EF4-FFF2-40B4-BE49-F238E27FC236}">
                <a16:creationId xmlns:a16="http://schemas.microsoft.com/office/drawing/2014/main" id="{A9D9FE67-D834-0C5E-4C12-B0411B93E5ED}"/>
              </a:ext>
            </a:extLst>
          </p:cNvPr>
          <p:cNvSpPr txBox="1"/>
          <p:nvPr/>
        </p:nvSpPr>
        <p:spPr>
          <a:xfrm>
            <a:off x="8192757" y="4087098"/>
            <a:ext cx="9155100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solidFill>
                  <a:srgbClr val="134E1A"/>
                </a:solidFill>
              </a:rPr>
              <a:t>Dibawah</a:t>
            </a:r>
            <a:r>
              <a:rPr lang="en-US" sz="3600" b="1" dirty="0">
                <a:solidFill>
                  <a:srgbClr val="134E1A"/>
                </a:solidFill>
              </a:rPr>
              <a:t>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134E1A"/>
                </a:solidFill>
              </a:rPr>
              <a:t>Kementerian </a:t>
            </a:r>
            <a:r>
              <a:rPr lang="en-US" sz="3600" b="1" dirty="0" err="1">
                <a:solidFill>
                  <a:srgbClr val="134E1A"/>
                </a:solidFill>
              </a:rPr>
              <a:t>Kehutanan</a:t>
            </a:r>
            <a:r>
              <a:rPr lang="en-US" sz="3600" b="1" dirty="0">
                <a:solidFill>
                  <a:srgbClr val="134E1A"/>
                </a:solidFill>
              </a:rPr>
              <a:t> </a:t>
            </a:r>
            <a:r>
              <a:rPr lang="en-US" sz="3600" b="1" dirty="0" err="1">
                <a:solidFill>
                  <a:srgbClr val="134E1A"/>
                </a:solidFill>
              </a:rPr>
              <a:t>atau</a:t>
            </a:r>
            <a:r>
              <a:rPr lang="en-US" sz="3600" b="1" dirty="0">
                <a:solidFill>
                  <a:srgbClr val="134E1A"/>
                </a:solidFill>
              </a:rPr>
              <a:t> Kementerian </a:t>
            </a:r>
            <a:r>
              <a:rPr lang="en-US" sz="3600" b="1" dirty="0" err="1">
                <a:solidFill>
                  <a:srgbClr val="134E1A"/>
                </a:solidFill>
              </a:rPr>
              <a:t>Deforestasi</a:t>
            </a:r>
            <a:r>
              <a:rPr lang="en-US" sz="3600" b="1" dirty="0">
                <a:solidFill>
                  <a:srgbClr val="134E1A"/>
                </a:solidFill>
              </a:rPr>
              <a:t> dan </a:t>
            </a:r>
            <a:r>
              <a:rPr lang="en-US" sz="3600" b="1" dirty="0" err="1">
                <a:solidFill>
                  <a:srgbClr val="134E1A"/>
                </a:solidFill>
              </a:rPr>
              <a:t>Korporasi</a:t>
            </a:r>
            <a:r>
              <a:rPr lang="en-US" sz="3600" b="1" dirty="0">
                <a:solidFill>
                  <a:srgbClr val="134E1A"/>
                </a:solidFill>
              </a:rPr>
              <a:t>?</a:t>
            </a:r>
            <a:endParaRPr sz="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oogle Shape;222;g3160c58c38b_0_0"/>
          <p:cNvGrpSpPr/>
          <p:nvPr/>
        </p:nvGrpSpPr>
        <p:grpSpPr>
          <a:xfrm>
            <a:off x="0" y="9041307"/>
            <a:ext cx="18288118" cy="1246143"/>
            <a:chOff x="0" y="-57150"/>
            <a:chExt cx="4816592" cy="328200"/>
          </a:xfrm>
        </p:grpSpPr>
        <p:sp>
          <p:nvSpPr>
            <p:cNvPr id="223" name="Google Shape;223;g3160c58c38b_0_0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D9DFCE"/>
            </a:solidFill>
            <a:ln>
              <a:noFill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24" name="Google Shape;224;g3160c58c38b_0_0"/>
            <p:cNvSpPr txBox="1"/>
            <p:nvPr/>
          </p:nvSpPr>
          <p:spPr>
            <a:xfrm>
              <a:off x="0" y="-57150"/>
              <a:ext cx="48165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5" name="Google Shape;225;g3160c58c38b_0_0"/>
          <p:cNvSpPr txBox="1"/>
          <p:nvPr/>
        </p:nvSpPr>
        <p:spPr>
          <a:xfrm>
            <a:off x="651925" y="1074000"/>
            <a:ext cx="3978000" cy="23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510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Peta Fungsi Kawasan di Indonesia</a:t>
            </a:r>
            <a:endParaRPr sz="7600">
              <a:solidFill>
                <a:srgbClr val="134E1A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226" name="Google Shape;226;g3160c58c38b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5221" y="159514"/>
            <a:ext cx="14324052" cy="101274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5118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2"/>
          <p:cNvGrpSpPr/>
          <p:nvPr/>
        </p:nvGrpSpPr>
        <p:grpSpPr>
          <a:xfrm>
            <a:off x="0" y="9041308"/>
            <a:ext cx="18288000" cy="1245692"/>
            <a:chOff x="0" y="-57150"/>
            <a:chExt cx="4816593" cy="328083"/>
          </a:xfrm>
        </p:grpSpPr>
        <p:sp>
          <p:nvSpPr>
            <p:cNvPr id="108" name="Google Shape;108;p2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D9DFCE"/>
            </a:solidFill>
            <a:ln>
              <a:noFill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09" name="Google Shape;109;p2"/>
            <p:cNvSpPr txBox="1"/>
            <p:nvPr/>
          </p:nvSpPr>
          <p:spPr>
            <a:xfrm>
              <a:off x="0" y="-57150"/>
              <a:ext cx="4816593" cy="3280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2"/>
          <p:cNvSpPr txBox="1"/>
          <p:nvPr/>
        </p:nvSpPr>
        <p:spPr>
          <a:xfrm>
            <a:off x="611425" y="1968200"/>
            <a:ext cx="5629800" cy="10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Hutan Indonesia</a:t>
            </a:r>
            <a:endParaRPr sz="6500" dirty="0">
              <a:solidFill>
                <a:srgbClr val="134E1A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111" name="Google Shape;11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99100" y="1028750"/>
            <a:ext cx="11477775" cy="811514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"/>
          <p:cNvSpPr txBox="1"/>
          <p:nvPr/>
        </p:nvSpPr>
        <p:spPr>
          <a:xfrm>
            <a:off x="611425" y="2866525"/>
            <a:ext cx="5629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 b="1" dirty="0">
                <a:solidFill>
                  <a:srgbClr val="134E1A"/>
                </a:solidFill>
                <a:highlight>
                  <a:srgbClr val="FFFF00"/>
                </a:highlight>
              </a:rPr>
              <a:t>90.289.277,34 Ha</a:t>
            </a:r>
            <a:endParaRPr sz="4900" b="1" dirty="0">
              <a:solidFill>
                <a:srgbClr val="134E1A"/>
              </a:solidFill>
              <a:highlight>
                <a:srgbClr val="FFFF00"/>
              </a:highlight>
            </a:endParaRPr>
          </a:p>
        </p:txBody>
      </p:sp>
      <p:sp>
        <p:nvSpPr>
          <p:cNvPr id="2" name="Google Shape;112;p2">
            <a:extLst>
              <a:ext uri="{FF2B5EF4-FFF2-40B4-BE49-F238E27FC236}">
                <a16:creationId xmlns:a16="http://schemas.microsoft.com/office/drawing/2014/main" id="{4CA5E4FD-F566-514A-2218-F51CF423B4B9}"/>
              </a:ext>
            </a:extLst>
          </p:cNvPr>
          <p:cNvSpPr txBox="1"/>
          <p:nvPr/>
        </p:nvSpPr>
        <p:spPr>
          <a:xfrm>
            <a:off x="558175" y="6657029"/>
            <a:ext cx="5629800" cy="999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134E1A"/>
                </a:solidFill>
                <a:latin typeface="+mn-lt"/>
              </a:rPr>
              <a:t>Apakah</a:t>
            </a:r>
            <a:r>
              <a:rPr lang="en-US" sz="2800" b="1" dirty="0">
                <a:solidFill>
                  <a:srgbClr val="134E1A"/>
                </a:solidFill>
                <a:latin typeface="+mn-lt"/>
              </a:rPr>
              <a:t> Hutan </a:t>
            </a:r>
            <a:r>
              <a:rPr lang="en-US" sz="2800" b="1" dirty="0" err="1">
                <a:solidFill>
                  <a:srgbClr val="134E1A"/>
                </a:solidFill>
                <a:latin typeface="+mn-lt"/>
              </a:rPr>
              <a:t>itu</a:t>
            </a:r>
            <a:r>
              <a:rPr lang="en-US" sz="2800" b="1" dirty="0">
                <a:solidFill>
                  <a:srgbClr val="134E1A"/>
                </a:solidFill>
                <a:latin typeface="+mn-lt"/>
              </a:rPr>
              <a:t> </a:t>
            </a:r>
            <a:r>
              <a:rPr lang="en-US" sz="2800" b="1" dirty="0" err="1">
                <a:solidFill>
                  <a:srgbClr val="134E1A"/>
                </a:solidFill>
                <a:latin typeface="+mn-lt"/>
              </a:rPr>
              <a:t>Penting</a:t>
            </a:r>
            <a:r>
              <a:rPr lang="en-US" sz="2800" b="1" dirty="0">
                <a:solidFill>
                  <a:srgbClr val="134E1A"/>
                </a:solidFill>
                <a:latin typeface="+mn-lt"/>
              </a:rPr>
              <a:t> </a:t>
            </a:r>
            <a:r>
              <a:rPr lang="en-US" sz="2800" b="1" dirty="0" err="1">
                <a:solidFill>
                  <a:srgbClr val="134E1A"/>
                </a:solidFill>
                <a:latin typeface="+mn-lt"/>
              </a:rPr>
              <a:t>Dalam</a:t>
            </a:r>
            <a:r>
              <a:rPr lang="en-US" sz="2800" b="1" dirty="0">
                <a:solidFill>
                  <a:srgbClr val="134E1A"/>
                </a:solidFill>
                <a:latin typeface="+mn-lt"/>
              </a:rPr>
              <a:t> Agenda </a:t>
            </a:r>
            <a:r>
              <a:rPr lang="en-US" sz="2800" b="1" dirty="0" err="1">
                <a:solidFill>
                  <a:srgbClr val="134E1A"/>
                </a:solidFill>
                <a:latin typeface="+mn-lt"/>
              </a:rPr>
              <a:t>Perubahan</a:t>
            </a:r>
            <a:r>
              <a:rPr lang="en-US" sz="2800" b="1" dirty="0">
                <a:solidFill>
                  <a:srgbClr val="134E1A"/>
                </a:solidFill>
                <a:latin typeface="+mn-lt"/>
              </a:rPr>
              <a:t> </a:t>
            </a:r>
            <a:r>
              <a:rPr lang="en-US" sz="2800" b="1" dirty="0" err="1">
                <a:solidFill>
                  <a:srgbClr val="134E1A"/>
                </a:solidFill>
                <a:latin typeface="+mn-lt"/>
              </a:rPr>
              <a:t>Iklim</a:t>
            </a:r>
            <a:r>
              <a:rPr lang="en-US" sz="2800" b="1" dirty="0">
                <a:solidFill>
                  <a:srgbClr val="134E1A"/>
                </a:solidFill>
                <a:latin typeface="+mn-lt"/>
              </a:rPr>
              <a:t>?</a:t>
            </a:r>
            <a:endParaRPr sz="2800" b="1" dirty="0">
              <a:solidFill>
                <a:srgbClr val="134E1A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grpSp>
        <p:nvGrpSpPr>
          <p:cNvPr id="3" name="Group 3"/>
          <p:cNvGrpSpPr/>
          <p:nvPr/>
        </p:nvGrpSpPr>
        <p:grpSpPr>
          <a:xfrm>
            <a:off x="1028700" y="2085719"/>
            <a:ext cx="16196515" cy="7172581"/>
            <a:chOff x="0" y="0"/>
            <a:chExt cx="4265749" cy="18890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65749" cy="1889075"/>
            </a:xfrm>
            <a:custGeom>
              <a:avLst/>
              <a:gdLst/>
              <a:ahLst/>
              <a:cxnLst/>
              <a:rect l="l" t="t" r="r" b="b"/>
              <a:pathLst>
                <a:path w="4265749" h="1889075">
                  <a:moveTo>
                    <a:pt x="24378" y="0"/>
                  </a:moveTo>
                  <a:lnTo>
                    <a:pt x="4241371" y="0"/>
                  </a:lnTo>
                  <a:cubicBezTo>
                    <a:pt x="4247836" y="0"/>
                    <a:pt x="4254037" y="2568"/>
                    <a:pt x="4258609" y="7140"/>
                  </a:cubicBezTo>
                  <a:cubicBezTo>
                    <a:pt x="4263180" y="11712"/>
                    <a:pt x="4265749" y="17913"/>
                    <a:pt x="4265749" y="24378"/>
                  </a:cubicBezTo>
                  <a:lnTo>
                    <a:pt x="4265749" y="1864697"/>
                  </a:lnTo>
                  <a:cubicBezTo>
                    <a:pt x="4265749" y="1878161"/>
                    <a:pt x="4254834" y="1889075"/>
                    <a:pt x="4241371" y="1889075"/>
                  </a:cubicBezTo>
                  <a:lnTo>
                    <a:pt x="24378" y="1889075"/>
                  </a:lnTo>
                  <a:cubicBezTo>
                    <a:pt x="17913" y="1889075"/>
                    <a:pt x="11712" y="1886507"/>
                    <a:pt x="7140" y="1881935"/>
                  </a:cubicBezTo>
                  <a:cubicBezTo>
                    <a:pt x="2568" y="1877363"/>
                    <a:pt x="0" y="1871163"/>
                    <a:pt x="0" y="1864697"/>
                  </a:cubicBezTo>
                  <a:lnTo>
                    <a:pt x="0" y="24378"/>
                  </a:lnTo>
                  <a:cubicBezTo>
                    <a:pt x="0" y="10914"/>
                    <a:pt x="10914" y="0"/>
                    <a:pt x="24378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335C28"/>
              </a:solidFill>
              <a:prstDash val="solid"/>
              <a:rou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265749" cy="1936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482355" y="154966"/>
            <a:ext cx="1553891" cy="873734"/>
          </a:xfrm>
          <a:custGeom>
            <a:avLst/>
            <a:gdLst/>
            <a:ahLst/>
            <a:cxnLst/>
            <a:rect l="l" t="t" r="r" b="b"/>
            <a:pathLst>
              <a:path w="1553891" h="873734">
                <a:moveTo>
                  <a:pt x="0" y="0"/>
                </a:moveTo>
                <a:lnTo>
                  <a:pt x="1553890" y="0"/>
                </a:lnTo>
                <a:lnTo>
                  <a:pt x="1553890" y="873734"/>
                </a:lnTo>
                <a:lnTo>
                  <a:pt x="0" y="8737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d-ID"/>
          </a:p>
        </p:txBody>
      </p:sp>
      <p:sp>
        <p:nvSpPr>
          <p:cNvPr id="7" name="Freeform 7"/>
          <p:cNvSpPr/>
          <p:nvPr/>
        </p:nvSpPr>
        <p:spPr>
          <a:xfrm>
            <a:off x="1439333" y="2393077"/>
            <a:ext cx="15409333" cy="6412760"/>
          </a:xfrm>
          <a:custGeom>
            <a:avLst/>
            <a:gdLst/>
            <a:ahLst/>
            <a:cxnLst/>
            <a:rect l="l" t="t" r="r" b="b"/>
            <a:pathLst>
              <a:path w="13300059" h="6267653">
                <a:moveTo>
                  <a:pt x="0" y="0"/>
                </a:moveTo>
                <a:lnTo>
                  <a:pt x="13300059" y="0"/>
                </a:lnTo>
                <a:lnTo>
                  <a:pt x="13300059" y="6267653"/>
                </a:lnTo>
                <a:lnTo>
                  <a:pt x="0" y="62676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d-ID" dirty="0"/>
          </a:p>
        </p:txBody>
      </p:sp>
      <p:sp>
        <p:nvSpPr>
          <p:cNvPr id="8" name="TextBox 8"/>
          <p:cNvSpPr txBox="1"/>
          <p:nvPr/>
        </p:nvSpPr>
        <p:spPr>
          <a:xfrm>
            <a:off x="1028700" y="695597"/>
            <a:ext cx="14421589" cy="10018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275"/>
              </a:lnSpc>
              <a:spcBef>
                <a:spcPct val="0"/>
              </a:spcBef>
            </a:pPr>
            <a:r>
              <a:rPr lang="en-US" sz="5910" dirty="0" err="1">
                <a:solidFill>
                  <a:srgbClr val="294C21"/>
                </a:solidFill>
                <a:latin typeface="Anton"/>
                <a:ea typeface="Anton"/>
                <a:cs typeface="Anton"/>
                <a:sym typeface="Anton"/>
              </a:rPr>
              <a:t>Deforestasi</a:t>
            </a:r>
            <a:r>
              <a:rPr lang="en-US" sz="5910" dirty="0">
                <a:solidFill>
                  <a:srgbClr val="294C21"/>
                </a:solidFill>
                <a:latin typeface="Anton"/>
                <a:ea typeface="Anton"/>
                <a:cs typeface="Anton"/>
                <a:sym typeface="Anton"/>
              </a:rPr>
              <a:t> di Indonesia </a:t>
            </a:r>
            <a:r>
              <a:rPr lang="en-US" sz="5910" dirty="0" err="1">
                <a:solidFill>
                  <a:srgbClr val="294C21"/>
                </a:solidFill>
                <a:latin typeface="Anton"/>
                <a:ea typeface="Anton"/>
                <a:cs typeface="Anton"/>
                <a:sym typeface="Anton"/>
              </a:rPr>
              <a:t>Tahun</a:t>
            </a:r>
            <a:r>
              <a:rPr lang="en-US" sz="5910" dirty="0">
                <a:solidFill>
                  <a:srgbClr val="294C21"/>
                </a:solidFill>
                <a:latin typeface="Anton"/>
                <a:ea typeface="Anton"/>
                <a:cs typeface="Anton"/>
                <a:sym typeface="Anton"/>
              </a:rPr>
              <a:t> 2000-2023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g3160c58c38b_0_52"/>
          <p:cNvGrpSpPr/>
          <p:nvPr/>
        </p:nvGrpSpPr>
        <p:grpSpPr>
          <a:xfrm>
            <a:off x="243375" y="9040857"/>
            <a:ext cx="18288118" cy="1246143"/>
            <a:chOff x="0" y="-57150"/>
            <a:chExt cx="4816592" cy="328200"/>
          </a:xfrm>
        </p:grpSpPr>
        <p:sp>
          <p:nvSpPr>
            <p:cNvPr id="130" name="Google Shape;130;g3160c58c38b_0_52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D9DFCE"/>
            </a:solidFill>
            <a:ln>
              <a:noFill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31" name="Google Shape;131;g3160c58c38b_0_52"/>
            <p:cNvSpPr txBox="1"/>
            <p:nvPr/>
          </p:nvSpPr>
          <p:spPr>
            <a:xfrm>
              <a:off x="0" y="-57150"/>
              <a:ext cx="48165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" name="Google Shape;132;g3160c58c38b_0_52"/>
          <p:cNvSpPr txBox="1"/>
          <p:nvPr/>
        </p:nvSpPr>
        <p:spPr>
          <a:xfrm>
            <a:off x="1753388" y="228600"/>
            <a:ext cx="15007800" cy="623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577550"/>
                </a:solidFill>
              </a:rPr>
              <a:t>DEFORESTASI DI DALAM KAWASAN DAN DI APL</a:t>
            </a:r>
            <a:endParaRPr sz="5900" b="1" dirty="0">
              <a:solidFill>
                <a:srgbClr val="577550"/>
              </a:solidFill>
            </a:endParaRPr>
          </a:p>
        </p:txBody>
      </p:sp>
      <p:graphicFrame>
        <p:nvGraphicFramePr>
          <p:cNvPr id="133" name="Google Shape;133;g3160c58c38b_0_52"/>
          <p:cNvGraphicFramePr/>
          <p:nvPr>
            <p:extLst>
              <p:ext uri="{D42A27DB-BD31-4B8C-83A1-F6EECF244321}">
                <p14:modId xmlns:p14="http://schemas.microsoft.com/office/powerpoint/2010/main" val="2739600432"/>
              </p:ext>
            </p:extLst>
          </p:nvPr>
        </p:nvGraphicFramePr>
        <p:xfrm>
          <a:off x="3352500" y="963105"/>
          <a:ext cx="14692125" cy="9260096"/>
        </p:xfrm>
        <a:graphic>
          <a:graphicData uri="http://schemas.openxmlformats.org/drawingml/2006/table">
            <a:tbl>
              <a:tblPr>
                <a:noFill/>
                <a:tableStyleId>{CD939172-718B-43BB-90C7-1B9982EF95C8}</a:tableStyleId>
              </a:tblPr>
              <a:tblGrid>
                <a:gridCol w="1695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6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6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6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66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661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1661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0775">
                <a:tc rowSpan="2">
                  <a:txBody>
                    <a:bodyPr/>
                    <a:lstStyle/>
                    <a:p>
                      <a:pPr marL="12700" marR="1270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b="1" u="none" strike="noStrike" cap="none">
                          <a:solidFill>
                            <a:schemeClr val="lt1"/>
                          </a:solidFill>
                        </a:rPr>
                        <a:t>Region  </a:t>
                      </a:r>
                      <a:endParaRPr sz="20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34E1A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12700" marR="1270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b="1" dirty="0" err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Deforestasi</a:t>
                      </a:r>
                      <a:r>
                        <a:rPr lang="en-US" sz="2000" b="1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dalam</a:t>
                      </a:r>
                      <a:r>
                        <a:rPr lang="en-US" sz="2000" b="1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Kawasan Hutan</a:t>
                      </a:r>
                      <a:r>
                        <a:rPr lang="en-US" sz="2000" b="1" u="none" strike="noStrike" cap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2021-2023 </a:t>
                      </a:r>
                      <a:endParaRPr sz="2200" b="1" u="none" strike="noStrike" cap="none" dirty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34E1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5275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12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Hutan Lindung</a:t>
                      </a:r>
                      <a:endParaRPr sz="20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34E1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b="1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Hutan </a:t>
                      </a:r>
                      <a:r>
                        <a:rPr lang="en-US" sz="2000" b="1" dirty="0" err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Produksi</a:t>
                      </a:r>
                      <a:endParaRPr sz="2000" b="1" u="none" strike="noStrike" cap="none" dirty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34E1A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Hutan Produksi Terbatas</a:t>
                      </a:r>
                      <a:endParaRPr sz="20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34E1A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b="1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Hutan </a:t>
                      </a:r>
                      <a:r>
                        <a:rPr lang="en-US" sz="2000" b="1" dirty="0" err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Produksi</a:t>
                      </a:r>
                      <a:r>
                        <a:rPr lang="en-US" sz="2000" b="1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Dikonversi</a:t>
                      </a:r>
                      <a:endParaRPr sz="2000" b="1" u="none" strike="noStrike" cap="none" dirty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34E1A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Kawasan Konservasi</a:t>
                      </a:r>
                      <a:endParaRPr sz="20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34E1A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Area Penggunaan Lain</a:t>
                      </a:r>
                      <a:endParaRPr sz="20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34E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275">
                <a:tc>
                  <a:txBody>
                    <a:bodyPr/>
                    <a:lstStyle/>
                    <a:p>
                      <a:pPr marL="12700" marR="12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Bali Nusra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	13.476,84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	3.636,64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6.488,02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                            37,64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                   5.418,73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14.906,36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5275">
                <a:tc>
                  <a:txBody>
                    <a:bodyPr/>
                    <a:lstStyle/>
                    <a:p>
                      <a:pPr marL="12700" marR="12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Jawa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829,93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     	597,71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                          316,39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                                      -  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                   1.633,92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	1.145,32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5275">
                <a:tc>
                  <a:txBody>
                    <a:bodyPr/>
                    <a:lstStyle/>
                    <a:p>
                      <a:pPr marL="12700" marR="12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Kalimantan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29.052,91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176.800,08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                  80.099,57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                  25.766,76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                14.580,20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89.039,07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5275">
                <a:tc>
                  <a:txBody>
                    <a:bodyPr/>
                    <a:lstStyle/>
                    <a:p>
                      <a:pPr marL="12700" marR="12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Maluku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   	2.303,73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	6.740,86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                     2.687,60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                  16.374,07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                   1.976,91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8.964,99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5275">
                <a:tc>
                  <a:txBody>
                    <a:bodyPr/>
                    <a:lstStyle/>
                    <a:p>
                      <a:pPr marL="12700" marR="12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Papua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312.867,32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182.701,98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               195.031,01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               141.365,01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             251.728,76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106.094,75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5275">
                <a:tc>
                  <a:txBody>
                    <a:bodyPr/>
                    <a:lstStyle/>
                    <a:p>
                      <a:pPr marL="12700" marR="12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Sulawesi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	15.783,51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12.585,18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                  21.657,87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                     2.358,80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                   2.923,51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22.027,21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32275">
                <a:tc>
                  <a:txBody>
                    <a:bodyPr/>
                    <a:lstStyle/>
                    <a:p>
                      <a:pPr marL="12700" marR="12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Sumatera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	30.411,10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38.639,27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33.076,24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                     7.499,17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                             22.879,11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u="none" strike="noStrike" cap="none">
                          <a:solidFill>
                            <a:schemeClr val="dk1"/>
                          </a:solidFill>
                        </a:rPr>
                        <a:t>28.036,95  </a:t>
                      </a:r>
                      <a:endParaRPr sz="20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5275">
                <a:tc>
                  <a:txBody>
                    <a:bodyPr/>
                    <a:lstStyle/>
                    <a:p>
                      <a:pPr marL="12700" marR="127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b="1" u="none" strike="noStrike" cap="none">
                          <a:solidFill>
                            <a:schemeClr val="lt1"/>
                          </a:solidFill>
                        </a:rPr>
                        <a:t>Total</a:t>
                      </a:r>
                      <a:r>
                        <a:rPr lang="en-US" sz="2000" u="none" strike="noStrike" cap="none">
                          <a:solidFill>
                            <a:schemeClr val="lt1"/>
                          </a:solidFill>
                        </a:rPr>
                        <a:t> </a:t>
                      </a:r>
                      <a:endParaRPr sz="20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77550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b="1" u="none" strike="noStrike" cap="none">
                          <a:solidFill>
                            <a:schemeClr val="lt1"/>
                          </a:solidFill>
                        </a:rPr>
                        <a:t>404.725,34  </a:t>
                      </a:r>
                      <a:endParaRPr sz="20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77550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b="1" u="none" strike="noStrike" cap="none" dirty="0">
                          <a:solidFill>
                            <a:schemeClr val="lt1"/>
                          </a:solidFill>
                        </a:rPr>
                        <a:t>421.701,72  </a:t>
                      </a:r>
                      <a:endParaRPr sz="2000" b="1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77550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b="1" u="none" strike="noStrike" cap="none">
                          <a:solidFill>
                            <a:schemeClr val="lt1"/>
                          </a:solidFill>
                        </a:rPr>
                        <a:t>                            339.356,70  </a:t>
                      </a:r>
                      <a:endParaRPr sz="20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77550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b="1" u="none" strike="noStrike" cap="none">
                          <a:solidFill>
                            <a:schemeClr val="lt1"/>
                          </a:solidFill>
                        </a:rPr>
                        <a:t>                            193.401,46  </a:t>
                      </a:r>
                      <a:endParaRPr sz="2000" b="1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77550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b="1" u="none" strike="noStrike" cap="none" dirty="0">
                          <a:solidFill>
                            <a:schemeClr val="lt1"/>
                          </a:solidFill>
                        </a:rPr>
                        <a:t>                          301.141,14  </a:t>
                      </a:r>
                      <a:endParaRPr sz="2000" b="1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77550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2000" b="1" u="none" strike="noStrike" cap="none" dirty="0">
                          <a:solidFill>
                            <a:schemeClr val="lt1"/>
                          </a:solidFill>
                        </a:rPr>
                        <a:t>270.214,64 </a:t>
                      </a:r>
                      <a:endParaRPr sz="2000" b="1" u="none" strike="noStrike" cap="none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775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34" name="Google Shape;134;g3160c58c38b_0_52"/>
          <p:cNvSpPr txBox="1"/>
          <p:nvPr/>
        </p:nvSpPr>
        <p:spPr>
          <a:xfrm>
            <a:off x="194100" y="3599575"/>
            <a:ext cx="3158400" cy="2945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16%</a:t>
            </a:r>
            <a:r>
              <a:rPr lang="en-US" sz="2400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 </a:t>
            </a:r>
            <a:endParaRPr sz="2400" dirty="0">
              <a:solidFill>
                <a:srgbClr val="134E1A"/>
              </a:solidFill>
              <a:highlight>
                <a:srgbClr val="FFFF00"/>
              </a:highlight>
              <a:latin typeface="Impact"/>
              <a:ea typeface="Impact"/>
              <a:cs typeface="Impact"/>
              <a:sym typeface="Impact"/>
            </a:endParaRPr>
          </a:p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Di Kawasan </a:t>
            </a:r>
            <a:r>
              <a:rPr lang="en-US" sz="2400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Konservasi</a:t>
            </a:r>
            <a:r>
              <a:rPr lang="en-US" sz="2400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endParaRPr sz="2400" dirty="0">
              <a:solidFill>
                <a:srgbClr val="134E1A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134E1A"/>
              </a:solidFill>
              <a:highlight>
                <a:srgbClr val="FFFF00"/>
              </a:highlight>
              <a:latin typeface="Impact"/>
              <a:ea typeface="Impact"/>
              <a:cs typeface="Impact"/>
              <a:sym typeface="Impact"/>
            </a:endParaRPr>
          </a:p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50%</a:t>
            </a:r>
            <a:r>
              <a:rPr lang="en-US" sz="2400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</a:p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Direncanakan</a:t>
            </a:r>
            <a:r>
              <a:rPr lang="en-US" sz="2400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oleh Menteri</a:t>
            </a:r>
            <a:endParaRPr sz="2400" dirty="0">
              <a:solidFill>
                <a:srgbClr val="134E1A"/>
              </a:solidFill>
              <a:highlight>
                <a:srgbClr val="FFFF00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35" name="Google Shape;135;g3160c58c38b_0_52"/>
          <p:cNvSpPr/>
          <p:nvPr/>
        </p:nvSpPr>
        <p:spPr>
          <a:xfrm>
            <a:off x="7770262" y="9574104"/>
            <a:ext cx="5987302" cy="681000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35;g3160c58c38b_0_52">
            <a:extLst>
              <a:ext uri="{FF2B5EF4-FFF2-40B4-BE49-F238E27FC236}">
                <a16:creationId xmlns:a16="http://schemas.microsoft.com/office/drawing/2014/main" id="{C44AF36A-247B-2BFD-8FC8-ADB2CFF86918}"/>
              </a:ext>
            </a:extLst>
          </p:cNvPr>
          <p:cNvSpPr/>
          <p:nvPr/>
        </p:nvSpPr>
        <p:spPr>
          <a:xfrm>
            <a:off x="13757564" y="1544815"/>
            <a:ext cx="1932709" cy="916772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10;p2">
            <a:extLst>
              <a:ext uri="{FF2B5EF4-FFF2-40B4-BE49-F238E27FC236}">
                <a16:creationId xmlns:a16="http://schemas.microsoft.com/office/drawing/2014/main" id="{06B6BF49-D51A-E01D-42C7-98BB02ACA23E}"/>
              </a:ext>
            </a:extLst>
          </p:cNvPr>
          <p:cNvSpPr txBox="1"/>
          <p:nvPr/>
        </p:nvSpPr>
        <p:spPr>
          <a:xfrm>
            <a:off x="138600" y="2601618"/>
            <a:ext cx="2671881" cy="785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Faktanya</a:t>
            </a:r>
            <a:r>
              <a:rPr lang="en-US" sz="4400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:</a:t>
            </a:r>
            <a:endParaRPr sz="4400" dirty="0">
              <a:solidFill>
                <a:srgbClr val="134E1A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5" name="Google Shape;135;g3160c58c38b_0_52">
            <a:extLst>
              <a:ext uri="{FF2B5EF4-FFF2-40B4-BE49-F238E27FC236}">
                <a16:creationId xmlns:a16="http://schemas.microsoft.com/office/drawing/2014/main" id="{A5DF2135-896E-B442-1B47-FF7465C3D6D7}"/>
              </a:ext>
            </a:extLst>
          </p:cNvPr>
          <p:cNvSpPr/>
          <p:nvPr/>
        </p:nvSpPr>
        <p:spPr>
          <a:xfrm>
            <a:off x="15901094" y="1544815"/>
            <a:ext cx="2143531" cy="916772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g31609a4834a_0_2"/>
          <p:cNvGrpSpPr/>
          <p:nvPr/>
        </p:nvGrpSpPr>
        <p:grpSpPr>
          <a:xfrm>
            <a:off x="0" y="9041307"/>
            <a:ext cx="18288118" cy="1246143"/>
            <a:chOff x="0" y="-57150"/>
            <a:chExt cx="4816592" cy="328200"/>
          </a:xfrm>
        </p:grpSpPr>
        <p:sp>
          <p:nvSpPr>
            <p:cNvPr id="141" name="Google Shape;141;g31609a4834a_0_2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D9DFCE"/>
            </a:solidFill>
            <a:ln>
              <a:noFill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42" name="Google Shape;142;g31609a4834a_0_2"/>
            <p:cNvSpPr txBox="1"/>
            <p:nvPr/>
          </p:nvSpPr>
          <p:spPr>
            <a:xfrm>
              <a:off x="0" y="-57150"/>
              <a:ext cx="48165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43" name="Google Shape;143;g31609a4834a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6625" y="1106725"/>
            <a:ext cx="13425400" cy="838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g31609a4834a_0_2"/>
          <p:cNvSpPr txBox="1"/>
          <p:nvPr/>
        </p:nvSpPr>
        <p:spPr>
          <a:xfrm>
            <a:off x="354606" y="1106725"/>
            <a:ext cx="3607225" cy="1428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Tren </a:t>
            </a:r>
            <a:r>
              <a:rPr lang="en-US" sz="4000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Tutupan</a:t>
            </a:r>
            <a:r>
              <a:rPr lang="en-US" sz="4000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Hutan</a:t>
            </a:r>
            <a:endParaRPr sz="4000" dirty="0">
              <a:solidFill>
                <a:srgbClr val="134E1A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45" name="Google Shape;145;g31609a4834a_0_2"/>
          <p:cNvSpPr txBox="1"/>
          <p:nvPr/>
        </p:nvSpPr>
        <p:spPr>
          <a:xfrm>
            <a:off x="354606" y="2534808"/>
            <a:ext cx="56298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 b="1" dirty="0">
                <a:solidFill>
                  <a:srgbClr val="134E1A"/>
                </a:solidFill>
              </a:rPr>
              <a:t>2021-2023</a:t>
            </a:r>
            <a:endParaRPr sz="4900" b="1" dirty="0">
              <a:solidFill>
                <a:srgbClr val="134E1A"/>
              </a:solidFill>
            </a:endParaRPr>
          </a:p>
        </p:txBody>
      </p:sp>
      <p:sp>
        <p:nvSpPr>
          <p:cNvPr id="147" name="Google Shape;147;g31609a4834a_0_2"/>
          <p:cNvSpPr/>
          <p:nvPr/>
        </p:nvSpPr>
        <p:spPr>
          <a:xfrm>
            <a:off x="4218650" y="899400"/>
            <a:ext cx="13812300" cy="8865600"/>
          </a:xfrm>
          <a:prstGeom prst="bevel">
            <a:avLst>
              <a:gd name="adj" fmla="val 12500"/>
            </a:avLst>
          </a:prstGeom>
          <a:solidFill>
            <a:srgbClr val="373829"/>
          </a:solidFill>
          <a:ln w="9525" cap="flat" cmpd="sng">
            <a:solidFill>
              <a:srgbClr val="20251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g31609a4834a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6625" y="1106725"/>
            <a:ext cx="13425400" cy="838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31609a4834a_0_2"/>
          <p:cNvSpPr/>
          <p:nvPr/>
        </p:nvSpPr>
        <p:spPr>
          <a:xfrm>
            <a:off x="12439675" y="688150"/>
            <a:ext cx="2011500" cy="1958700"/>
          </a:xfrm>
          <a:prstGeom prst="ellipse">
            <a:avLst/>
          </a:prstGeom>
          <a:noFill/>
          <a:ln w="1143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g31609a4834a_0_2"/>
          <p:cNvSpPr/>
          <p:nvPr/>
        </p:nvSpPr>
        <p:spPr>
          <a:xfrm>
            <a:off x="9116025" y="1599300"/>
            <a:ext cx="2011500" cy="1958700"/>
          </a:xfrm>
          <a:prstGeom prst="ellipse">
            <a:avLst/>
          </a:prstGeom>
          <a:noFill/>
          <a:ln w="1143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g31609a4834a_0_2"/>
          <p:cNvSpPr/>
          <p:nvPr/>
        </p:nvSpPr>
        <p:spPr>
          <a:xfrm>
            <a:off x="0" y="3962891"/>
            <a:ext cx="4207700" cy="5078409"/>
          </a:xfrm>
          <a:prstGeom prst="flowChartProcess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 err="1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Apakah</a:t>
            </a:r>
            <a:r>
              <a:rPr lang="en-US" sz="2600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600" dirty="0" err="1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karena</a:t>
            </a:r>
            <a:r>
              <a:rPr lang="en-US" sz="2600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600" dirty="0" err="1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perbaikan</a:t>
            </a:r>
            <a:r>
              <a:rPr lang="en-US" sz="2600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tata </a:t>
            </a:r>
            <a:r>
              <a:rPr lang="en-US" sz="2600" dirty="0" err="1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kelola</a:t>
            </a:r>
            <a:r>
              <a:rPr lang="en-US" sz="2600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600" dirty="0" err="1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atau</a:t>
            </a:r>
            <a:r>
              <a:rPr lang="en-US" sz="2600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600" dirty="0" err="1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hutan</a:t>
            </a:r>
            <a:r>
              <a:rPr lang="en-US" sz="2600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600" dirty="0" err="1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nya</a:t>
            </a:r>
            <a:r>
              <a:rPr lang="en-US" sz="2600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600" dirty="0" err="1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sudah</a:t>
            </a:r>
            <a:r>
              <a:rPr lang="en-US" sz="2600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600" dirty="0" err="1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habis</a:t>
            </a:r>
            <a:r>
              <a:rPr lang="en-US" sz="2600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?</a:t>
            </a:r>
            <a:endParaRPr sz="2600" dirty="0">
              <a:solidFill>
                <a:srgbClr val="134E1A"/>
              </a:solidFill>
              <a:highlight>
                <a:srgbClr val="FFFF00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A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g3160c58c38b_0_44"/>
          <p:cNvGrpSpPr/>
          <p:nvPr/>
        </p:nvGrpSpPr>
        <p:grpSpPr>
          <a:xfrm>
            <a:off x="0" y="9041307"/>
            <a:ext cx="18288118" cy="1246143"/>
            <a:chOff x="0" y="-57150"/>
            <a:chExt cx="4816592" cy="328200"/>
          </a:xfrm>
        </p:grpSpPr>
        <p:sp>
          <p:nvSpPr>
            <p:cNvPr id="118" name="Google Shape;118;g3160c58c38b_0_44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D9DFCE"/>
            </a:solidFill>
            <a:ln>
              <a:noFill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19" name="Google Shape;119;g3160c58c38b_0_44"/>
            <p:cNvSpPr txBox="1"/>
            <p:nvPr/>
          </p:nvSpPr>
          <p:spPr>
            <a:xfrm>
              <a:off x="0" y="-57150"/>
              <a:ext cx="48165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0" name="Google Shape;120;g3160c58c38b_0_44"/>
          <p:cNvSpPr txBox="1"/>
          <p:nvPr/>
        </p:nvSpPr>
        <p:spPr>
          <a:xfrm>
            <a:off x="193983" y="1128375"/>
            <a:ext cx="2293197" cy="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134E1A"/>
                </a:solidFill>
              </a:rPr>
              <a:t>Kita </a:t>
            </a:r>
            <a:r>
              <a:rPr lang="en-US" sz="3600" b="1" dirty="0" err="1">
                <a:solidFill>
                  <a:srgbClr val="134E1A"/>
                </a:solidFill>
              </a:rPr>
              <a:t>Lihat</a:t>
            </a:r>
            <a:r>
              <a:rPr lang="en-US" sz="3600" b="1" dirty="0">
                <a:solidFill>
                  <a:srgbClr val="134E1A"/>
                </a:solidFill>
              </a:rPr>
              <a:t> </a:t>
            </a:r>
            <a:endParaRPr sz="2600" dirty="0">
              <a:solidFill>
                <a:srgbClr val="134E1A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4300" b="1" dirty="0">
              <a:solidFill>
                <a:srgbClr val="134E1A"/>
              </a:solidFill>
            </a:endParaRPr>
          </a:p>
        </p:txBody>
      </p:sp>
      <p:pic>
        <p:nvPicPr>
          <p:cNvPr id="121" name="Google Shape;121;g3160c58c38b_0_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3750" y="1215450"/>
            <a:ext cx="13594251" cy="8457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g3160c58c38b_0_44"/>
          <p:cNvSpPr txBox="1"/>
          <p:nvPr/>
        </p:nvSpPr>
        <p:spPr>
          <a:xfrm>
            <a:off x="194100" y="1809375"/>
            <a:ext cx="4377900" cy="80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Tren </a:t>
            </a:r>
            <a:r>
              <a:rPr lang="en-US" sz="6500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Deforestasi</a:t>
            </a:r>
            <a:endParaRPr sz="6500" dirty="0">
              <a:solidFill>
                <a:srgbClr val="134E1A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Tanah Papua</a:t>
            </a:r>
            <a:r>
              <a:rPr lang="en-US" sz="2400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400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Meningkat</a:t>
            </a:r>
            <a:r>
              <a:rPr lang="en-US" sz="2400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: </a:t>
            </a:r>
            <a:r>
              <a:rPr lang="en-US" sz="2400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Proyek</a:t>
            </a:r>
            <a:r>
              <a:rPr lang="en-US" sz="2400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400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Pangan</a:t>
            </a:r>
            <a:r>
              <a:rPr lang="en-US" sz="2400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, </a:t>
            </a:r>
            <a:r>
              <a:rPr lang="en-US" sz="2400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Bioenergi</a:t>
            </a:r>
            <a:r>
              <a:rPr lang="en-US" sz="2400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, </a:t>
            </a:r>
            <a:r>
              <a:rPr lang="en-US" sz="2400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Kebun</a:t>
            </a:r>
            <a:r>
              <a:rPr lang="en-US" sz="2400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, </a:t>
            </a:r>
            <a:r>
              <a:rPr lang="en-US" sz="2400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Kehutanan</a:t>
            </a:r>
            <a:endParaRPr sz="2400" dirty="0">
              <a:solidFill>
                <a:srgbClr val="134E1A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134E1A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Reg. Maluku </a:t>
            </a:r>
            <a:r>
              <a:rPr lang="en-US" sz="2400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Meningkat</a:t>
            </a:r>
            <a:r>
              <a:rPr lang="en-US" sz="2400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: Tambang dan </a:t>
            </a:r>
            <a:r>
              <a:rPr lang="en-US" sz="2400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Hilirisasi</a:t>
            </a:r>
            <a:endParaRPr sz="2400" dirty="0">
              <a:solidFill>
                <a:srgbClr val="134E1A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134E1A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Reg. Sumatera:</a:t>
            </a:r>
            <a:r>
              <a:rPr lang="en-US" sz="2400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400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Habisi</a:t>
            </a:r>
            <a:r>
              <a:rPr lang="en-US" sz="2400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Hutan</a:t>
            </a:r>
            <a:endParaRPr sz="2400" dirty="0">
              <a:solidFill>
                <a:srgbClr val="134E1A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134E1A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400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Reg. Sulawesi: </a:t>
            </a:r>
            <a:r>
              <a:rPr lang="en-US" sz="2400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Rezim</a:t>
            </a:r>
            <a:r>
              <a:rPr lang="en-US" sz="2400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400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Transisi</a:t>
            </a:r>
            <a:r>
              <a:rPr lang="en-US" sz="2400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Mineral </a:t>
            </a:r>
            <a:endParaRPr sz="2400" dirty="0">
              <a:solidFill>
                <a:srgbClr val="134E1A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500" dirty="0">
              <a:solidFill>
                <a:srgbClr val="134E1A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23" name="Google Shape;123;g3160c58c38b_0_44"/>
          <p:cNvSpPr/>
          <p:nvPr/>
        </p:nvSpPr>
        <p:spPr>
          <a:xfrm>
            <a:off x="9545925" y="1215450"/>
            <a:ext cx="1323300" cy="7077600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160c58c38b_0_44"/>
          <p:cNvSpPr/>
          <p:nvPr/>
        </p:nvSpPr>
        <p:spPr>
          <a:xfrm>
            <a:off x="12997925" y="3970575"/>
            <a:ext cx="1323300" cy="4322400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g31609a4834a_0_31"/>
          <p:cNvGrpSpPr/>
          <p:nvPr/>
        </p:nvGrpSpPr>
        <p:grpSpPr>
          <a:xfrm>
            <a:off x="312350" y="9107670"/>
            <a:ext cx="18288118" cy="1246143"/>
            <a:chOff x="0" y="-57150"/>
            <a:chExt cx="4816592" cy="328200"/>
          </a:xfrm>
        </p:grpSpPr>
        <p:sp>
          <p:nvSpPr>
            <p:cNvPr id="157" name="Google Shape;157;g31609a4834a_0_31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D9DFCE"/>
            </a:solidFill>
            <a:ln>
              <a:noFill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8" name="Google Shape;158;g31609a4834a_0_31"/>
            <p:cNvSpPr txBox="1"/>
            <p:nvPr/>
          </p:nvSpPr>
          <p:spPr>
            <a:xfrm>
              <a:off x="0" y="-57150"/>
              <a:ext cx="48165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" name="Google Shape;159;g31609a4834a_0_31"/>
          <p:cNvSpPr txBox="1"/>
          <p:nvPr/>
        </p:nvSpPr>
        <p:spPr>
          <a:xfrm>
            <a:off x="408925" y="1076350"/>
            <a:ext cx="3896400" cy="1749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 b="1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Sisa Hutan </a:t>
            </a:r>
            <a:r>
              <a:rPr lang="en-US" sz="4900" b="1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Untuk</a:t>
            </a:r>
            <a:r>
              <a:rPr lang="en-US" sz="4900" b="1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Apa?</a:t>
            </a:r>
            <a:endParaRPr sz="4900" b="1" dirty="0">
              <a:solidFill>
                <a:srgbClr val="134E1A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graphicFrame>
        <p:nvGraphicFramePr>
          <p:cNvPr id="160" name="Google Shape;160;g31609a4834a_0_31"/>
          <p:cNvGraphicFramePr/>
          <p:nvPr/>
        </p:nvGraphicFramePr>
        <p:xfrm>
          <a:off x="3886201" y="0"/>
          <a:ext cx="14256326" cy="9324219"/>
        </p:xfrm>
        <a:graphic>
          <a:graphicData uri="http://schemas.openxmlformats.org/drawingml/2006/table">
            <a:tbl>
              <a:tblPr>
                <a:noFill/>
                <a:tableStyleId>{CD939172-718B-43BB-90C7-1B9982EF95C8}</a:tableStyleId>
              </a:tblPr>
              <a:tblGrid>
                <a:gridCol w="1574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2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43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00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923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931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802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68297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lt1"/>
                          </a:solidFill>
                        </a:rPr>
                        <a:t>Region</a:t>
                      </a:r>
                      <a:endParaRPr sz="2400" b="1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74E13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Tutupan Hutan dalam Fungsi Kawasan</a:t>
                      </a:r>
                      <a:endParaRPr sz="32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74E1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1665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16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Hutan</a:t>
                      </a:r>
                      <a:endParaRPr sz="1600" b="1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16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Lindung</a:t>
                      </a:r>
                      <a:endParaRPr sz="16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16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Hutan Produksi</a:t>
                      </a:r>
                      <a:endParaRPr sz="16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16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Hutan Produksi Terbatas</a:t>
                      </a:r>
                      <a:endParaRPr sz="16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16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Hutan Produksi Dikonversi</a:t>
                      </a:r>
                      <a:endParaRPr sz="16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16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Kawasan</a:t>
                      </a:r>
                      <a:endParaRPr sz="1600" b="1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16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Konservasi</a:t>
                      </a:r>
                      <a:endParaRPr sz="16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74E1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16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Area Penggunaan Lain</a:t>
                      </a:r>
                      <a:endParaRPr sz="16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74E1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755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b="1" u="none" strike="noStrike" cap="none" dirty="0">
                          <a:highlight>
                            <a:srgbClr val="FFFFFF"/>
                          </a:highlight>
                        </a:rPr>
                        <a:t>Bali Nusra </a:t>
                      </a:r>
                      <a:endParaRPr sz="2000" b="1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707.620,71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157.122,93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238.755,03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11.816,68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375.699,05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830.161,35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322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b="1" u="none" strike="noStrike" cap="none" dirty="0">
                          <a:highlight>
                            <a:srgbClr val="FFFFFF"/>
                          </a:highlight>
                        </a:rPr>
                        <a:t>Jawa </a:t>
                      </a:r>
                      <a:endParaRPr sz="2000" b="1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      462.841,24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      329.675,09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                           236.833,38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>
                          <a:highlight>
                            <a:srgbClr val="FFFFFF"/>
                          </a:highlight>
                        </a:rPr>
                        <a:t>-  </a:t>
                      </a:r>
                      <a:endParaRPr sz="2000" u="none" strike="noStrike" cap="none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415.481,44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 1.159.483,18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571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b="1" u="none" strike="noStrike" cap="none">
                          <a:highlight>
                            <a:srgbClr val="FFFFFF"/>
                          </a:highlight>
                        </a:rPr>
                        <a:t>Kalimantan </a:t>
                      </a:r>
                      <a:endParaRPr sz="2000" b="1" u="none" strike="noStrike" cap="none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5.672.385,31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 4.992.939,54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                      8.463.131,47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874.248,65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3.721.474,65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2.849.458,99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755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b="1" u="none" strike="noStrike" cap="none">
                          <a:highlight>
                            <a:srgbClr val="FFFFFF"/>
                          </a:highlight>
                        </a:rPr>
                        <a:t>Maluku </a:t>
                      </a:r>
                      <a:endParaRPr sz="2000" b="1" u="none" strike="noStrike" cap="none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>
                          <a:highlight>
                            <a:srgbClr val="FFFFFF"/>
                          </a:highlight>
                        </a:rPr>
                        <a:t>   1.051.659,05  </a:t>
                      </a:r>
                      <a:endParaRPr sz="2000" u="none" strike="noStrike" cap="none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     897.995,49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                      1.403.729,42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1.326.797,14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                         603.735,20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     569.964,82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5755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b="1" u="none" strike="noStrike" cap="none">
                          <a:highlight>
                            <a:srgbClr val="FFFFFF"/>
                          </a:highlight>
                        </a:rPr>
                        <a:t>Papua </a:t>
                      </a:r>
                      <a:endParaRPr sz="2000" b="1" u="none" strike="noStrike" cap="none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7.429.710,77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  5.928.169,76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                      6.547.239,59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3.427.943,86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                   5.598.310,32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 1.931.330,86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5755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b="1" u="none" strike="noStrike" cap="none" dirty="0">
                          <a:highlight>
                            <a:srgbClr val="FFFFFF"/>
                          </a:highlight>
                        </a:rPr>
                        <a:t>Sulawesi </a:t>
                      </a:r>
                      <a:endParaRPr sz="2000" b="1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>
                          <a:highlight>
                            <a:srgbClr val="FFFFFF"/>
                          </a:highlight>
                        </a:rPr>
                        <a:t>   3.484.300,64  </a:t>
                      </a:r>
                      <a:endParaRPr sz="2000" u="none" strike="noStrike" cap="none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     736.766,77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                       2.455.029,60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246.217,11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                    1.498.879,61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 1.373.039,57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5755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b="1" u="none" strike="noStrike" cap="none">
                          <a:highlight>
                            <a:srgbClr val="FFFFFF"/>
                          </a:highlight>
                        </a:rPr>
                        <a:t>Sumatera </a:t>
                      </a:r>
                      <a:endParaRPr sz="2000" b="1" u="none" strike="noStrike" cap="none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3.567.566,19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1.842.148,87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                      1.224.296,78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188.637,05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                   4.052.505,66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highlight>
                            <a:srgbClr val="FFFFFF"/>
                          </a:highlight>
                        </a:rPr>
                        <a:t>1.365.472,93  </a:t>
                      </a:r>
                      <a:endParaRPr sz="2000" u="none" strike="noStrike" cap="none" dirty="0">
                        <a:highlight>
                          <a:srgbClr val="FFFFFF"/>
                        </a:highlight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5755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3200" b="1" u="none" strike="noStrike" cap="none">
                          <a:solidFill>
                            <a:srgbClr val="980000"/>
                          </a:solidFill>
                        </a:rPr>
                        <a:t>Total</a:t>
                      </a:r>
                      <a:r>
                        <a:rPr lang="en-US" sz="3200" u="none" strike="noStrike" cap="none">
                          <a:solidFill>
                            <a:srgbClr val="980000"/>
                          </a:solidFill>
                        </a:rPr>
                        <a:t> </a:t>
                      </a:r>
                      <a:endParaRPr sz="3200" u="none" strike="noStrike" cap="none">
                        <a:solidFill>
                          <a:srgbClr val="980000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b="1" u="none" strike="noStrike" cap="none" dirty="0">
                          <a:solidFill>
                            <a:srgbClr val="980000"/>
                          </a:solidFill>
                        </a:rPr>
                        <a:t>22.376.083,92 </a:t>
                      </a:r>
                      <a:r>
                        <a:rPr lang="en-US" sz="2000" u="none" strike="noStrike" cap="none" dirty="0">
                          <a:solidFill>
                            <a:srgbClr val="980000"/>
                          </a:solidFill>
                        </a:rPr>
                        <a:t> </a:t>
                      </a:r>
                      <a:endParaRPr sz="2000" u="none" strike="noStrike" cap="none" dirty="0">
                        <a:solidFill>
                          <a:srgbClr val="980000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b="1" u="none" strike="noStrike" cap="none" dirty="0">
                          <a:solidFill>
                            <a:srgbClr val="980000"/>
                          </a:solidFill>
                        </a:rPr>
                        <a:t>14.884.818,45 </a:t>
                      </a:r>
                      <a:r>
                        <a:rPr lang="en-US" sz="2000" u="none" strike="noStrike" cap="none" dirty="0">
                          <a:solidFill>
                            <a:srgbClr val="980000"/>
                          </a:solidFill>
                        </a:rPr>
                        <a:t> </a:t>
                      </a:r>
                      <a:endParaRPr sz="2000" u="none" strike="noStrike" cap="none" dirty="0">
                        <a:solidFill>
                          <a:srgbClr val="980000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b="1" u="none" strike="noStrike" cap="none" dirty="0">
                          <a:solidFill>
                            <a:srgbClr val="980000"/>
                          </a:solidFill>
                        </a:rPr>
                        <a:t>                    20.569.015,27 </a:t>
                      </a:r>
                      <a:r>
                        <a:rPr lang="en-US" sz="2000" u="none" strike="noStrike" cap="none" dirty="0">
                          <a:solidFill>
                            <a:srgbClr val="980000"/>
                          </a:solidFill>
                        </a:rPr>
                        <a:t> </a:t>
                      </a:r>
                      <a:endParaRPr sz="2000" u="none" strike="noStrike" cap="none" dirty="0">
                        <a:solidFill>
                          <a:srgbClr val="980000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b="1" u="none" strike="noStrike" cap="none" dirty="0">
                          <a:solidFill>
                            <a:srgbClr val="980000"/>
                          </a:solidFill>
                        </a:rPr>
                        <a:t>6.075.660,49 </a:t>
                      </a:r>
                      <a:r>
                        <a:rPr lang="en-US" sz="2000" u="none" strike="noStrike" cap="none" dirty="0">
                          <a:solidFill>
                            <a:srgbClr val="980000"/>
                          </a:solidFill>
                        </a:rPr>
                        <a:t> </a:t>
                      </a:r>
                      <a:endParaRPr sz="2000" u="none" strike="noStrike" cap="none" dirty="0">
                        <a:solidFill>
                          <a:srgbClr val="980000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b="1" u="none" strike="noStrike" cap="none" dirty="0">
                          <a:solidFill>
                            <a:srgbClr val="980000"/>
                          </a:solidFill>
                        </a:rPr>
                        <a:t>                1</a:t>
                      </a:r>
                      <a:r>
                        <a:rPr lang="en-US" sz="2000" b="1" dirty="0">
                          <a:solidFill>
                            <a:srgbClr val="980000"/>
                          </a:solidFill>
                        </a:rPr>
                        <a:t>6</a:t>
                      </a:r>
                      <a:r>
                        <a:rPr lang="en-US" sz="2000" b="1" u="none" strike="noStrike" cap="none" dirty="0">
                          <a:solidFill>
                            <a:srgbClr val="980000"/>
                          </a:solidFill>
                        </a:rPr>
                        <a:t>.</a:t>
                      </a:r>
                      <a:r>
                        <a:rPr lang="en-US" sz="2000" b="1" dirty="0">
                          <a:solidFill>
                            <a:srgbClr val="980000"/>
                          </a:solidFill>
                        </a:rPr>
                        <a:t>266</a:t>
                      </a:r>
                      <a:r>
                        <a:rPr lang="en-US" sz="2000" b="1" u="none" strike="noStrike" cap="none" dirty="0">
                          <a:solidFill>
                            <a:srgbClr val="980000"/>
                          </a:solidFill>
                        </a:rPr>
                        <a:t>.</a:t>
                      </a:r>
                      <a:r>
                        <a:rPr lang="en-US" sz="2000" b="1" dirty="0">
                          <a:solidFill>
                            <a:srgbClr val="980000"/>
                          </a:solidFill>
                        </a:rPr>
                        <a:t>086</a:t>
                      </a:r>
                      <a:r>
                        <a:rPr lang="en-US" sz="2000" b="1" u="none" strike="noStrike" cap="none" dirty="0">
                          <a:solidFill>
                            <a:srgbClr val="980000"/>
                          </a:solidFill>
                        </a:rPr>
                        <a:t>,</a:t>
                      </a:r>
                      <a:r>
                        <a:rPr lang="en-US" sz="2000" b="1" dirty="0">
                          <a:solidFill>
                            <a:srgbClr val="980000"/>
                          </a:solidFill>
                        </a:rPr>
                        <a:t>93</a:t>
                      </a:r>
                      <a:r>
                        <a:rPr lang="en-US" sz="2000" b="1" u="none" strike="noStrike" cap="none" dirty="0">
                          <a:solidFill>
                            <a:srgbClr val="980000"/>
                          </a:solidFill>
                        </a:rPr>
                        <a:t> </a:t>
                      </a:r>
                      <a:r>
                        <a:rPr lang="en-US" sz="2000" u="none" strike="noStrike" cap="none" dirty="0">
                          <a:solidFill>
                            <a:srgbClr val="980000"/>
                          </a:solidFill>
                        </a:rPr>
                        <a:t> </a:t>
                      </a:r>
                      <a:endParaRPr sz="2000" u="none" strike="noStrike" cap="none" dirty="0">
                        <a:solidFill>
                          <a:srgbClr val="980000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2000" b="1" u="none" strike="noStrike" cap="none" dirty="0">
                          <a:solidFill>
                            <a:srgbClr val="980000"/>
                          </a:solidFill>
                        </a:rPr>
                        <a:t>10.078.911,71</a:t>
                      </a:r>
                      <a:r>
                        <a:rPr lang="en-US" sz="2000" u="none" strike="noStrike" cap="none" dirty="0">
                          <a:solidFill>
                            <a:srgbClr val="980000"/>
                          </a:solidFill>
                        </a:rPr>
                        <a:t> </a:t>
                      </a:r>
                      <a:endParaRPr sz="2000" u="none" strike="noStrike" cap="none" dirty="0">
                        <a:solidFill>
                          <a:srgbClr val="980000"/>
                        </a:solidFill>
                      </a:endParaRPr>
                    </a:p>
                  </a:txBody>
                  <a:tcPr marL="91425" marR="91425" marT="91425" marB="91425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1" name="Google Shape;161;g31609a4834a_0_31"/>
          <p:cNvSpPr/>
          <p:nvPr/>
        </p:nvSpPr>
        <p:spPr>
          <a:xfrm>
            <a:off x="312350" y="3283527"/>
            <a:ext cx="3428375" cy="5216237"/>
          </a:xfrm>
          <a:prstGeom prst="flowChartProcess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&gt;40 </a:t>
            </a:r>
            <a:r>
              <a:rPr lang="en-US" sz="40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juta</a:t>
            </a:r>
            <a:r>
              <a:rPr lang="en-US" sz="40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Ha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untuk</a:t>
            </a:r>
            <a:r>
              <a:rPr lang="en-US" sz="25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5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Ketahanan</a:t>
            </a:r>
            <a:r>
              <a:rPr lang="en-US" sz="25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5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Pangan</a:t>
            </a:r>
            <a:r>
              <a:rPr lang="en-US" sz="25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, </a:t>
            </a:r>
            <a:r>
              <a:rPr lang="en-US" sz="25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Ketahanan</a:t>
            </a:r>
            <a:r>
              <a:rPr lang="en-US" sz="25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Energi, </a:t>
            </a:r>
            <a:r>
              <a:rPr lang="en-US" sz="25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bioenergi</a:t>
            </a:r>
            <a:r>
              <a:rPr lang="en-US" sz="25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, PSN, </a:t>
            </a:r>
            <a:r>
              <a:rPr lang="en-US" sz="25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pemulihan</a:t>
            </a:r>
            <a:r>
              <a:rPr lang="en-US" sz="25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5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ekonomi</a:t>
            </a:r>
            <a:r>
              <a:rPr lang="en-US" sz="25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, </a:t>
            </a:r>
            <a:r>
              <a:rPr lang="en-US" sz="25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dll</a:t>
            </a:r>
            <a:endParaRPr lang="en-US" sz="2500" dirty="0">
              <a:solidFill>
                <a:srgbClr val="274E13"/>
              </a:solidFill>
              <a:highlight>
                <a:srgbClr val="FFFF00"/>
              </a:highlight>
              <a:latin typeface="Impact"/>
              <a:ea typeface="Impact"/>
              <a:cs typeface="Impact"/>
              <a:sym typeface="Impac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id-ID" sz="2500" dirty="0">
              <a:solidFill>
                <a:srgbClr val="274E13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rgbClr val="274E13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&gt;10 </a:t>
            </a:r>
            <a:r>
              <a:rPr lang="en-US" sz="40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juta</a:t>
            </a:r>
            <a:r>
              <a:rPr lang="en-US" sz="40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Ha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5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untuk</a:t>
            </a:r>
            <a:r>
              <a:rPr lang="en-US" sz="25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5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proyek</a:t>
            </a:r>
            <a:r>
              <a:rPr lang="en-US" sz="25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5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pembangunan</a:t>
            </a:r>
            <a:r>
              <a:rPr lang="en-US" sz="25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, </a:t>
            </a:r>
            <a:r>
              <a:rPr lang="en-US" sz="25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perkebunan</a:t>
            </a:r>
            <a:r>
              <a:rPr lang="en-US" sz="25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, </a:t>
            </a:r>
            <a:r>
              <a:rPr lang="en-US" sz="25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dll</a:t>
            </a:r>
            <a:endParaRPr sz="2500" dirty="0">
              <a:solidFill>
                <a:srgbClr val="274E13"/>
              </a:solidFill>
              <a:highlight>
                <a:srgbClr val="FFFF00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62" name="Google Shape;162;g31609a4834a_0_31"/>
          <p:cNvSpPr/>
          <p:nvPr/>
        </p:nvSpPr>
        <p:spPr>
          <a:xfrm>
            <a:off x="7782601" y="1661478"/>
            <a:ext cx="5912617" cy="6838286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g31609a4834a_0_31"/>
          <p:cNvSpPr/>
          <p:nvPr/>
        </p:nvSpPr>
        <p:spPr>
          <a:xfrm>
            <a:off x="16168254" y="1661478"/>
            <a:ext cx="1807396" cy="6588904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8715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>
          <a:extLst>
            <a:ext uri="{FF2B5EF4-FFF2-40B4-BE49-F238E27FC236}">
              <a16:creationId xmlns:a16="http://schemas.microsoft.com/office/drawing/2014/main" id="{2A5DBD01-B55B-DC49-17DB-F2E05284F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g31609a4834a_0_31">
            <a:extLst>
              <a:ext uri="{FF2B5EF4-FFF2-40B4-BE49-F238E27FC236}">
                <a16:creationId xmlns:a16="http://schemas.microsoft.com/office/drawing/2014/main" id="{99A11F10-F27E-B648-ACD8-3E94402A6A98}"/>
              </a:ext>
            </a:extLst>
          </p:cNvPr>
          <p:cNvGrpSpPr/>
          <p:nvPr/>
        </p:nvGrpSpPr>
        <p:grpSpPr>
          <a:xfrm>
            <a:off x="312350" y="9107670"/>
            <a:ext cx="18288118" cy="1246143"/>
            <a:chOff x="0" y="-57150"/>
            <a:chExt cx="4816592" cy="328200"/>
          </a:xfrm>
        </p:grpSpPr>
        <p:sp>
          <p:nvSpPr>
            <p:cNvPr id="157" name="Google Shape;157;g31609a4834a_0_31">
              <a:extLst>
                <a:ext uri="{FF2B5EF4-FFF2-40B4-BE49-F238E27FC236}">
                  <a16:creationId xmlns:a16="http://schemas.microsoft.com/office/drawing/2014/main" id="{A3D605DC-AA7E-39C4-567A-20DEDC22F857}"/>
                </a:ext>
              </a:extLst>
            </p:cNvPr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D9DFCE"/>
            </a:solidFill>
            <a:ln>
              <a:noFill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8" name="Google Shape;158;g31609a4834a_0_31">
              <a:extLst>
                <a:ext uri="{FF2B5EF4-FFF2-40B4-BE49-F238E27FC236}">
                  <a16:creationId xmlns:a16="http://schemas.microsoft.com/office/drawing/2014/main" id="{E1647048-8B07-E6DC-D6EF-2E906622C68C}"/>
                </a:ext>
              </a:extLst>
            </p:cNvPr>
            <p:cNvSpPr txBox="1"/>
            <p:nvPr/>
          </p:nvSpPr>
          <p:spPr>
            <a:xfrm>
              <a:off x="0" y="-57150"/>
              <a:ext cx="48165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" name="Google Shape;159;g31609a4834a_0_31">
            <a:extLst>
              <a:ext uri="{FF2B5EF4-FFF2-40B4-BE49-F238E27FC236}">
                <a16:creationId xmlns:a16="http://schemas.microsoft.com/office/drawing/2014/main" id="{8FEBA99F-1825-16A5-E937-306C83FD2A5D}"/>
              </a:ext>
            </a:extLst>
          </p:cNvPr>
          <p:cNvSpPr txBox="1"/>
          <p:nvPr/>
        </p:nvSpPr>
        <p:spPr>
          <a:xfrm>
            <a:off x="312349" y="183713"/>
            <a:ext cx="14677280" cy="1749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 b="1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Kawasan Hutan </a:t>
            </a:r>
            <a:r>
              <a:rPr lang="en-US" sz="4900" b="1" dirty="0" err="1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Untuk</a:t>
            </a:r>
            <a:r>
              <a:rPr lang="en-US" sz="4900" b="1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4900" b="1" dirty="0" err="1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Korporasi</a:t>
            </a:r>
            <a:r>
              <a:rPr lang="en-US" sz="4900" b="1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4900" b="1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atau</a:t>
            </a:r>
            <a:r>
              <a:rPr lang="en-US" sz="4900" b="1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Masyarakat Adat dan </a:t>
            </a:r>
            <a:r>
              <a:rPr lang="en-US" sz="4900" b="1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Komunitas</a:t>
            </a:r>
            <a:r>
              <a:rPr lang="en-US" sz="4900" b="1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4900" b="1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Lokal</a:t>
            </a:r>
            <a:r>
              <a:rPr lang="en-US" sz="4900" b="1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?</a:t>
            </a:r>
            <a:endParaRPr sz="4900" b="1" dirty="0">
              <a:solidFill>
                <a:srgbClr val="134E1A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" name="Google Shape;161;g31609a4834a_0_31">
            <a:extLst>
              <a:ext uri="{FF2B5EF4-FFF2-40B4-BE49-F238E27FC236}">
                <a16:creationId xmlns:a16="http://schemas.microsoft.com/office/drawing/2014/main" id="{3738A119-E372-21E8-C1B2-1A014E7C99C1}"/>
              </a:ext>
            </a:extLst>
          </p:cNvPr>
          <p:cNvSpPr/>
          <p:nvPr/>
        </p:nvSpPr>
        <p:spPr>
          <a:xfrm>
            <a:off x="508290" y="8449737"/>
            <a:ext cx="8176536" cy="1837263"/>
          </a:xfrm>
          <a:prstGeom prst="flowChartProcess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Korporasi</a:t>
            </a:r>
            <a:endParaRPr lang="en-US" sz="3600" dirty="0">
              <a:solidFill>
                <a:srgbClr val="274E13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571500" lvl="0" indent="-5715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4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Kuasai</a:t>
            </a:r>
            <a:r>
              <a:rPr lang="en-US" sz="24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37,601 </a:t>
            </a:r>
            <a:r>
              <a:rPr lang="en-US" sz="24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juta</a:t>
            </a:r>
            <a:r>
              <a:rPr lang="en-US" sz="24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Ha KH</a:t>
            </a:r>
          </a:p>
          <a:p>
            <a:pPr marL="571500" lvl="0" indent="-5715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4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Tumpang</a:t>
            </a:r>
            <a:r>
              <a:rPr lang="en-US" sz="24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4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Tindih</a:t>
            </a:r>
            <a:r>
              <a:rPr lang="en-US" sz="24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4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Izin</a:t>
            </a:r>
            <a:r>
              <a:rPr lang="en-US" sz="24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4,043 </a:t>
            </a:r>
            <a:r>
              <a:rPr lang="en-US" sz="24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juta</a:t>
            </a:r>
            <a:r>
              <a:rPr lang="en-US" sz="24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ha</a:t>
            </a:r>
          </a:p>
          <a:p>
            <a:pPr marL="571500" lvl="0" indent="-5715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4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1234 </a:t>
            </a:r>
            <a:r>
              <a:rPr lang="en-US" sz="24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izin</a:t>
            </a:r>
            <a:r>
              <a:rPr lang="en-US" sz="24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(</a:t>
            </a:r>
            <a:r>
              <a:rPr lang="en-US" sz="24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Sawit</a:t>
            </a:r>
            <a:r>
              <a:rPr lang="en-US" sz="24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, Tambang, Hutan)</a:t>
            </a: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-US" sz="2800" dirty="0">
              <a:solidFill>
                <a:srgbClr val="274E13"/>
              </a:solidFill>
              <a:highlight>
                <a:srgbClr val="FFFF00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" name="Google Shape;161;g31609a4834a_0_31">
            <a:extLst>
              <a:ext uri="{FF2B5EF4-FFF2-40B4-BE49-F238E27FC236}">
                <a16:creationId xmlns:a16="http://schemas.microsoft.com/office/drawing/2014/main" id="{C5100A20-B3C0-3E3D-B5F2-EC85912307D4}"/>
              </a:ext>
            </a:extLst>
          </p:cNvPr>
          <p:cNvSpPr/>
          <p:nvPr/>
        </p:nvSpPr>
        <p:spPr>
          <a:xfrm>
            <a:off x="9799113" y="8267904"/>
            <a:ext cx="8176536" cy="2019096"/>
          </a:xfrm>
          <a:prstGeom prst="flowChartProcess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Rakyat</a:t>
            </a:r>
          </a:p>
          <a:p>
            <a:pPr marL="571500" lvl="0" indent="-5715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3,214 Juta Ha </a:t>
            </a:r>
            <a:r>
              <a:rPr lang="en-US" sz="20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dalam</a:t>
            </a:r>
            <a:r>
              <a:rPr lang="en-US" sz="20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0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bentuk</a:t>
            </a:r>
            <a:r>
              <a:rPr lang="en-US" sz="20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PS dan HA (</a:t>
            </a:r>
            <a:r>
              <a:rPr lang="en-US" sz="20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spasial</a:t>
            </a:r>
            <a:r>
              <a:rPr lang="en-US" sz="20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)</a:t>
            </a:r>
          </a:p>
          <a:p>
            <a:pPr marL="571500" lvl="0" indent="-5715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172 HA</a:t>
            </a:r>
          </a:p>
          <a:p>
            <a:pPr marL="571500" lvl="0" indent="-5715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234 HTR</a:t>
            </a:r>
          </a:p>
          <a:p>
            <a:pPr marL="571500" lvl="0" indent="-5715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1351 HD</a:t>
            </a:r>
          </a:p>
          <a:p>
            <a:pPr marL="571500" lvl="0" indent="-5715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1423 HKM</a:t>
            </a:r>
          </a:p>
        </p:txBody>
      </p:sp>
      <p:graphicFrame>
        <p:nvGraphicFramePr>
          <p:cNvPr id="4" name="Google Shape;78;p16">
            <a:extLst>
              <a:ext uri="{FF2B5EF4-FFF2-40B4-BE49-F238E27FC236}">
                <a16:creationId xmlns:a16="http://schemas.microsoft.com/office/drawing/2014/main" id="{0D93E00E-DFDE-5334-0B79-B4C50A259FC8}"/>
              </a:ext>
            </a:extLst>
          </p:cNvPr>
          <p:cNvGraphicFramePr/>
          <p:nvPr/>
        </p:nvGraphicFramePr>
        <p:xfrm>
          <a:off x="508289" y="2298390"/>
          <a:ext cx="17224539" cy="5604290"/>
        </p:xfrm>
        <a:graphic>
          <a:graphicData uri="http://schemas.openxmlformats.org/drawingml/2006/table">
            <a:tbl>
              <a:tblPr>
                <a:tableStyleId>{4997060B-1977-43E1-A794-BD2731E31ACE}</a:tableStyleId>
              </a:tblPr>
              <a:tblGrid>
                <a:gridCol w="3145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66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892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300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695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637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5620"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b="1" u="none" strike="noStrike" cap="none"/>
                        <a:t>Region </a:t>
                      </a:r>
                      <a:endParaRPr sz="2800" b="1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ctr"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b="1" u="none" strike="noStrike" cap="none"/>
                        <a:t>Kawasan Hutan </a:t>
                      </a:r>
                      <a:endParaRPr sz="2800" b="1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01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b="1" u="none" strike="noStrike" cap="none"/>
                        <a:t>Dibebani Izin </a:t>
                      </a:r>
                      <a:endParaRPr sz="2800" b="1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ctr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b="1"/>
                        <a:t>Tidak Dibebani Izin </a:t>
                      </a:r>
                      <a:endParaRPr sz="2800" b="1"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b="1"/>
                        <a:t> </a:t>
                      </a:r>
                      <a:endParaRPr sz="28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55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b="1" u="none" strike="noStrike" cap="none"/>
                        <a:t>PBPH </a:t>
                      </a:r>
                      <a:endParaRPr sz="2800" b="1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b="1" u="none" strike="noStrike" cap="none"/>
                        <a:t>Kebun </a:t>
                      </a:r>
                      <a:endParaRPr sz="2800" b="1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b="1" u="none" strike="noStrike" cap="none"/>
                        <a:t>Tambang </a:t>
                      </a:r>
                      <a:endParaRPr sz="2800" b="1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b="1" u="none" strike="noStrike" cap="none"/>
                        <a:t>Tumpang Tindih</a:t>
                      </a:r>
                      <a:endParaRPr sz="2800" b="1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ctr"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SUMATERA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 5.245.861,71  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 444.633,70  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518.670,67 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412.259,89 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16.803.134,59 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9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JAWA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                         -   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                    -   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39.126,84 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0.00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2.959.829,08 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909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BALI NUSA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 128.917,80  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                    -   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82.334,21 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713,22 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2.438.865,79 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9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KALIMANTAN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 12.907.687,12  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 2.336.206,41  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797.876,94 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3.102.121,80 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17.145.304,65 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909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SULAWESI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 673.648,48  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 56.928,85  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660.218,20 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38.225,95 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9.626.872,65 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909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MALUKU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 1.312.933,94  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 487,36  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316.440,32 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206.788,73 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4.579.998,27 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9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PAPUA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 6.303.696,94  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 1.458.245,06  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282.443,70 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283.551,84 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u="none" strike="noStrike" cap="none"/>
                        <a:t>30.107.287,86 </a:t>
                      </a:r>
                      <a:endParaRPr sz="2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900" marR="3900" marT="390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9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b="1" u="none" strike="noStrike" cap="none"/>
                        <a:t>INDONESIA </a:t>
                      </a:r>
                      <a:endParaRPr sz="28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b="1" u="none" strike="noStrike" cap="none" dirty="0"/>
                        <a:t> 26.572.745,98  </a:t>
                      </a:r>
                      <a:endParaRPr sz="2800" b="1" i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b="1" u="none" strike="noStrike" cap="none"/>
                        <a:t> 4.296.501,38  </a:t>
                      </a:r>
                      <a:endParaRPr sz="28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b="1" u="none" strike="noStrike" cap="none"/>
                        <a:t>2.697.110,89 </a:t>
                      </a:r>
                      <a:endParaRPr sz="28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b="1" u="none" strike="noStrike" cap="none"/>
                        <a:t>4.043.661,43 </a:t>
                      </a:r>
                      <a:endParaRPr sz="2800" b="1" i="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3900" marR="3900" marT="3900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b="1" u="none" strike="noStrike" cap="none" dirty="0"/>
                        <a:t>83.661.292,89 </a:t>
                      </a:r>
                      <a:endParaRPr sz="2800" b="1" i="0" u="none" strike="noStrike" cap="none" dirty="0">
                        <a:solidFill>
                          <a:srgbClr val="000000"/>
                        </a:solidFill>
                      </a:endParaRPr>
                    </a:p>
                  </a:txBody>
                  <a:tcPr marL="3900" marR="3900" marT="390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443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>
          <a:extLst>
            <a:ext uri="{FF2B5EF4-FFF2-40B4-BE49-F238E27FC236}">
              <a16:creationId xmlns:a16="http://schemas.microsoft.com/office/drawing/2014/main" id="{DC634C6A-0CE6-A7A4-D3B4-7E2E69623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g31609a4834a_0_31">
            <a:extLst>
              <a:ext uri="{FF2B5EF4-FFF2-40B4-BE49-F238E27FC236}">
                <a16:creationId xmlns:a16="http://schemas.microsoft.com/office/drawing/2014/main" id="{C76445C3-C470-B76B-48F2-82F1D4E427FD}"/>
              </a:ext>
            </a:extLst>
          </p:cNvPr>
          <p:cNvGrpSpPr/>
          <p:nvPr/>
        </p:nvGrpSpPr>
        <p:grpSpPr>
          <a:xfrm>
            <a:off x="312350" y="9107670"/>
            <a:ext cx="18288118" cy="1246143"/>
            <a:chOff x="0" y="-57150"/>
            <a:chExt cx="4816592" cy="328200"/>
          </a:xfrm>
        </p:grpSpPr>
        <p:sp>
          <p:nvSpPr>
            <p:cNvPr id="157" name="Google Shape;157;g31609a4834a_0_31">
              <a:extLst>
                <a:ext uri="{FF2B5EF4-FFF2-40B4-BE49-F238E27FC236}">
                  <a16:creationId xmlns:a16="http://schemas.microsoft.com/office/drawing/2014/main" id="{9466FD0F-6F18-5A00-E2B0-8F0200690AB4}"/>
                </a:ext>
              </a:extLst>
            </p:cNvPr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D9DFCE"/>
            </a:solidFill>
            <a:ln>
              <a:noFill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8" name="Google Shape;158;g31609a4834a_0_31">
              <a:extLst>
                <a:ext uri="{FF2B5EF4-FFF2-40B4-BE49-F238E27FC236}">
                  <a16:creationId xmlns:a16="http://schemas.microsoft.com/office/drawing/2014/main" id="{ED4406D9-77E0-984A-0757-A1FBE8AECA07}"/>
                </a:ext>
              </a:extLst>
            </p:cNvPr>
            <p:cNvSpPr txBox="1"/>
            <p:nvPr/>
          </p:nvSpPr>
          <p:spPr>
            <a:xfrm>
              <a:off x="0" y="-57150"/>
              <a:ext cx="48165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Google Shape;63;p14">
            <a:extLst>
              <a:ext uri="{FF2B5EF4-FFF2-40B4-BE49-F238E27FC236}">
                <a16:creationId xmlns:a16="http://schemas.microsoft.com/office/drawing/2014/main" id="{F12A63E6-21BD-1E59-0271-FF30351DA61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528" y="1275433"/>
            <a:ext cx="7966355" cy="7077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64;p14">
            <a:extLst>
              <a:ext uri="{FF2B5EF4-FFF2-40B4-BE49-F238E27FC236}">
                <a16:creationId xmlns:a16="http://schemas.microsoft.com/office/drawing/2014/main" id="{B7526529-E31D-AACE-5D04-66D60FF449C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68532" y="1233548"/>
            <a:ext cx="8213269" cy="707769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61;g31609a4834a_0_31">
            <a:extLst>
              <a:ext uri="{FF2B5EF4-FFF2-40B4-BE49-F238E27FC236}">
                <a16:creationId xmlns:a16="http://schemas.microsoft.com/office/drawing/2014/main" id="{CADDB4AE-8BAD-1168-B75C-67E2B7C97D66}"/>
              </a:ext>
            </a:extLst>
          </p:cNvPr>
          <p:cNvSpPr/>
          <p:nvPr/>
        </p:nvSpPr>
        <p:spPr>
          <a:xfrm>
            <a:off x="404306" y="8441871"/>
            <a:ext cx="8084578" cy="1933166"/>
          </a:xfrm>
          <a:prstGeom prst="flowChartProcess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2022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Wilayah yang </a:t>
            </a:r>
            <a:r>
              <a:rPr lang="en-US" sz="1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diklaim</a:t>
            </a:r>
            <a:r>
              <a:rPr lang="en-US" sz="1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sebagai</a:t>
            </a:r>
            <a:r>
              <a:rPr lang="en-US" sz="1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KHN </a:t>
            </a:r>
            <a:r>
              <a:rPr lang="en-US" sz="1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capai</a:t>
            </a:r>
            <a:r>
              <a:rPr lang="en-US" sz="1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99,66 </a:t>
            </a:r>
            <a:r>
              <a:rPr lang="en-US" sz="1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juta</a:t>
            </a:r>
            <a:r>
              <a:rPr lang="en-US" sz="1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Ha</a:t>
            </a:r>
            <a:endParaRPr sz="1800" dirty="0">
              <a:solidFill>
                <a:srgbClr val="274E13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2024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wilayah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telah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diklaim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sebagai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kawasan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hutan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negara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sudah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capai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 106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juta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Ha</a:t>
            </a:r>
            <a:endParaRPr sz="1800" dirty="0">
              <a:solidFill>
                <a:srgbClr val="274E13"/>
              </a:solidFill>
              <a:highlight>
                <a:srgbClr val="FFFF00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" name="Google Shape;159;g31609a4834a_0_31">
            <a:extLst>
              <a:ext uri="{FF2B5EF4-FFF2-40B4-BE49-F238E27FC236}">
                <a16:creationId xmlns:a16="http://schemas.microsoft.com/office/drawing/2014/main" id="{1D7178CE-A105-B4C4-1481-B59AECE2197D}"/>
              </a:ext>
            </a:extLst>
          </p:cNvPr>
          <p:cNvSpPr txBox="1"/>
          <p:nvPr/>
        </p:nvSpPr>
        <p:spPr>
          <a:xfrm>
            <a:off x="312349" y="183713"/>
            <a:ext cx="9533779" cy="874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 b="1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Anomali</a:t>
            </a:r>
            <a:r>
              <a:rPr lang="en-US" sz="4900" b="1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4900" b="1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Penetapan</a:t>
            </a:r>
            <a:r>
              <a:rPr lang="en-US" sz="4900" b="1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Kawasan Hutan</a:t>
            </a:r>
            <a:endParaRPr sz="4900" b="1" dirty="0">
              <a:solidFill>
                <a:srgbClr val="134E1A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7" name="Google Shape;161;g31609a4834a_0_31">
            <a:extLst>
              <a:ext uri="{FF2B5EF4-FFF2-40B4-BE49-F238E27FC236}">
                <a16:creationId xmlns:a16="http://schemas.microsoft.com/office/drawing/2014/main" id="{F4C8C117-22A5-4FB7-A1A2-FE9ED154B2D9}"/>
              </a:ext>
            </a:extLst>
          </p:cNvPr>
          <p:cNvSpPr/>
          <p:nvPr/>
        </p:nvSpPr>
        <p:spPr>
          <a:xfrm>
            <a:off x="9568531" y="8441871"/>
            <a:ext cx="8213269" cy="1933166"/>
          </a:xfrm>
          <a:prstGeom prst="flowChartProcess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&gt;10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juta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Ha wilayah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pada </a:t>
            </a:r>
            <a:r>
              <a:rPr lang="en-US" sz="1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tahun</a:t>
            </a:r>
            <a:r>
              <a:rPr lang="en-US" sz="1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2022 yang </a:t>
            </a:r>
            <a:r>
              <a:rPr lang="en-US" sz="1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diklaim</a:t>
            </a:r>
            <a:r>
              <a:rPr lang="en-US" sz="1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menjadi</a:t>
            </a:r>
            <a:r>
              <a:rPr lang="en-US" sz="1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milik</a:t>
            </a:r>
            <a:r>
              <a:rPr lang="en-US" sz="1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negara</a:t>
            </a:r>
            <a:endParaRPr sz="1800" dirty="0">
              <a:solidFill>
                <a:srgbClr val="274E13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20 kali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lipat</a:t>
            </a:r>
            <a:endParaRPr lang="en-US" sz="2800" dirty="0">
              <a:solidFill>
                <a:srgbClr val="274E13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lebih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tinggi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dibandingkan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rata-rata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pertahunnya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hanya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496.985 Ha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pertahun</a:t>
            </a:r>
            <a:endParaRPr lang="en-US" sz="1800" dirty="0">
              <a:solidFill>
                <a:srgbClr val="274E13"/>
              </a:solidFill>
              <a:highlight>
                <a:srgbClr val="FFFF00"/>
              </a:highlight>
              <a:latin typeface="Impact"/>
              <a:ea typeface="Impact"/>
              <a:cs typeface="Impact"/>
              <a:sym typeface="Impac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(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selama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2017-2021)</a:t>
            </a:r>
            <a:endParaRPr sz="1800" dirty="0">
              <a:solidFill>
                <a:srgbClr val="274E13"/>
              </a:solidFill>
              <a:highlight>
                <a:srgbClr val="FFFF00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8" name="Google Shape;163;g31609a4834a_0_31">
            <a:extLst>
              <a:ext uri="{FF2B5EF4-FFF2-40B4-BE49-F238E27FC236}">
                <a16:creationId xmlns:a16="http://schemas.microsoft.com/office/drawing/2014/main" id="{FF9EC159-340B-F22A-41EE-0BAFC3C2AD90}"/>
              </a:ext>
            </a:extLst>
          </p:cNvPr>
          <p:cNvSpPr/>
          <p:nvPr/>
        </p:nvSpPr>
        <p:spPr>
          <a:xfrm>
            <a:off x="15348848" y="2334986"/>
            <a:ext cx="2481943" cy="5339443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7369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>
          <a:extLst>
            <a:ext uri="{FF2B5EF4-FFF2-40B4-BE49-F238E27FC236}">
              <a16:creationId xmlns:a16="http://schemas.microsoft.com/office/drawing/2014/main" id="{1276DD45-FA29-AFC0-D52A-90B3C6286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g31609a4834a_0_31">
            <a:extLst>
              <a:ext uri="{FF2B5EF4-FFF2-40B4-BE49-F238E27FC236}">
                <a16:creationId xmlns:a16="http://schemas.microsoft.com/office/drawing/2014/main" id="{E67F5CCD-9D4F-5908-3099-BA5A1ED44BD4}"/>
              </a:ext>
            </a:extLst>
          </p:cNvPr>
          <p:cNvGrpSpPr/>
          <p:nvPr/>
        </p:nvGrpSpPr>
        <p:grpSpPr>
          <a:xfrm>
            <a:off x="312350" y="9107670"/>
            <a:ext cx="18288118" cy="1246143"/>
            <a:chOff x="0" y="-57150"/>
            <a:chExt cx="4816592" cy="328200"/>
          </a:xfrm>
        </p:grpSpPr>
        <p:sp>
          <p:nvSpPr>
            <p:cNvPr id="157" name="Google Shape;157;g31609a4834a_0_31">
              <a:extLst>
                <a:ext uri="{FF2B5EF4-FFF2-40B4-BE49-F238E27FC236}">
                  <a16:creationId xmlns:a16="http://schemas.microsoft.com/office/drawing/2014/main" id="{16B687DB-50A0-2AC7-28D1-7D1B72AC8B4F}"/>
                </a:ext>
              </a:extLst>
            </p:cNvPr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D9DFCE"/>
            </a:solidFill>
            <a:ln>
              <a:noFill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8" name="Google Shape;158;g31609a4834a_0_31">
              <a:extLst>
                <a:ext uri="{FF2B5EF4-FFF2-40B4-BE49-F238E27FC236}">
                  <a16:creationId xmlns:a16="http://schemas.microsoft.com/office/drawing/2014/main" id="{A002BD31-51D3-131E-A3C4-ACDF33F018F0}"/>
                </a:ext>
              </a:extLst>
            </p:cNvPr>
            <p:cNvSpPr txBox="1"/>
            <p:nvPr/>
          </p:nvSpPr>
          <p:spPr>
            <a:xfrm>
              <a:off x="0" y="-57150"/>
              <a:ext cx="48165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" name="Google Shape;161;g31609a4834a_0_31">
            <a:extLst>
              <a:ext uri="{FF2B5EF4-FFF2-40B4-BE49-F238E27FC236}">
                <a16:creationId xmlns:a16="http://schemas.microsoft.com/office/drawing/2014/main" id="{0F931341-123B-DB9E-E9F4-1B9F8AB954A1}"/>
              </a:ext>
            </a:extLst>
          </p:cNvPr>
          <p:cNvSpPr/>
          <p:nvPr/>
        </p:nvSpPr>
        <p:spPr>
          <a:xfrm>
            <a:off x="404306" y="7842433"/>
            <a:ext cx="8084578" cy="2444568"/>
          </a:xfrm>
          <a:prstGeom prst="flowChartProcess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2017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Luas </a:t>
            </a:r>
            <a:r>
              <a:rPr lang="en-US" sz="1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Kawaasan</a:t>
            </a:r>
            <a:r>
              <a:rPr lang="en-US" sz="1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Hutan </a:t>
            </a:r>
            <a:r>
              <a:rPr lang="en-US" sz="1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capai</a:t>
            </a:r>
            <a:r>
              <a:rPr lang="en-US" sz="1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125.922.474 Ha</a:t>
            </a:r>
            <a:endParaRPr sz="1800" dirty="0">
              <a:solidFill>
                <a:srgbClr val="274E13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2023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- Luas Kawasan Hutan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capai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125,50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juta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Ha.</a:t>
            </a:r>
            <a:endParaRPr lang="en-US" sz="2800" dirty="0">
              <a:solidFill>
                <a:srgbClr val="274E13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-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Anomali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: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seluas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420k Ha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dilepas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,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melonjak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13 kali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lipat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dibanding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tahun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2022.</a:t>
            </a:r>
            <a:endParaRPr sz="1800" dirty="0">
              <a:solidFill>
                <a:srgbClr val="274E13"/>
              </a:solidFill>
              <a:highlight>
                <a:srgbClr val="FFFF00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" name="Google Shape;159;g31609a4834a_0_31">
            <a:extLst>
              <a:ext uri="{FF2B5EF4-FFF2-40B4-BE49-F238E27FC236}">
                <a16:creationId xmlns:a16="http://schemas.microsoft.com/office/drawing/2014/main" id="{D1F5183F-BEBF-C5B6-62BC-BFDC07113FDE}"/>
              </a:ext>
            </a:extLst>
          </p:cNvPr>
          <p:cNvSpPr txBox="1"/>
          <p:nvPr/>
        </p:nvSpPr>
        <p:spPr>
          <a:xfrm>
            <a:off x="312349" y="183713"/>
            <a:ext cx="10980250" cy="874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 b="1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”Gula-Gula” </a:t>
            </a:r>
            <a:r>
              <a:rPr lang="en-US" sz="4900" b="1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Pelepasan</a:t>
            </a:r>
            <a:r>
              <a:rPr lang="en-US" sz="4900" b="1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Kawasan Hutan</a:t>
            </a:r>
            <a:endParaRPr sz="4900" b="1" dirty="0">
              <a:solidFill>
                <a:srgbClr val="134E1A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7" name="Google Shape;161;g31609a4834a_0_31">
            <a:extLst>
              <a:ext uri="{FF2B5EF4-FFF2-40B4-BE49-F238E27FC236}">
                <a16:creationId xmlns:a16="http://schemas.microsoft.com/office/drawing/2014/main" id="{81FFD3E7-670E-5A7D-2F88-F4DF9139A66A}"/>
              </a:ext>
            </a:extLst>
          </p:cNvPr>
          <p:cNvSpPr/>
          <p:nvPr/>
        </p:nvSpPr>
        <p:spPr>
          <a:xfrm>
            <a:off x="9568531" y="7842433"/>
            <a:ext cx="8213269" cy="2444568"/>
          </a:xfrm>
          <a:prstGeom prst="flowChartProcess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2023</a:t>
            </a: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Kumulatif</a:t>
            </a:r>
            <a:r>
              <a:rPr lang="en-US" sz="1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pelepasan</a:t>
            </a:r>
            <a:r>
              <a:rPr lang="en-US" sz="1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KH </a:t>
            </a:r>
            <a:r>
              <a:rPr lang="en-US" sz="1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capai</a:t>
            </a:r>
            <a:r>
              <a:rPr lang="en-US" sz="1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8.765.708 Ha</a:t>
            </a:r>
            <a:endParaRPr lang="en-US" sz="2800" dirty="0">
              <a:solidFill>
                <a:srgbClr val="274E13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Untuk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Rakyat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alami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stagnasi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sejak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2020 di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angka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981.584 Ha</a:t>
            </a: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Untuk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Korporasi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Perkebunan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kumulatif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capai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7.363.134 Ha</a:t>
            </a:r>
          </a:p>
          <a:p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&gt;420k Ha</a:t>
            </a:r>
            <a:endParaRPr lang="en-US" sz="1800" dirty="0">
              <a:solidFill>
                <a:srgbClr val="274E13"/>
              </a:solidFill>
              <a:highlight>
                <a:srgbClr val="FFFF00"/>
              </a:highlight>
              <a:latin typeface="Impact"/>
              <a:ea typeface="Impact"/>
              <a:cs typeface="Impact"/>
              <a:sym typeface="Impact"/>
            </a:endParaRP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Tidak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terdefinisi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untuk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kepentingan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siapa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.</a:t>
            </a: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2025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Kejagung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ungkap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korupsi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di KLHK.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Siapa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tersangkanya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?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</a:pPr>
            <a:endParaRPr sz="1800" dirty="0">
              <a:solidFill>
                <a:srgbClr val="274E13"/>
              </a:solidFill>
              <a:highlight>
                <a:srgbClr val="FFFF00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graphicFrame>
        <p:nvGraphicFramePr>
          <p:cNvPr id="2" name="Google Shape;88;p17">
            <a:extLst>
              <a:ext uri="{FF2B5EF4-FFF2-40B4-BE49-F238E27FC236}">
                <a16:creationId xmlns:a16="http://schemas.microsoft.com/office/drawing/2014/main" id="{D5D9F857-4734-CA9A-DC29-F4C3E84B93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5026231"/>
              </p:ext>
            </p:extLst>
          </p:nvPr>
        </p:nvGraphicFramePr>
        <p:xfrm>
          <a:off x="639300" y="1544620"/>
          <a:ext cx="5231975" cy="6080820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771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3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0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6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0130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dirty="0" err="1">
                          <a:solidFill>
                            <a:schemeClr val="bg1"/>
                          </a:solidFill>
                        </a:rPr>
                        <a:t>Tahun</a:t>
                      </a:r>
                      <a:endParaRPr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dirty="0" err="1">
                          <a:solidFill>
                            <a:schemeClr val="bg1"/>
                          </a:solidFill>
                        </a:rPr>
                        <a:t>Pelepasan</a:t>
                      </a:r>
                      <a:r>
                        <a:rPr lang="en" sz="1400" b="1" dirty="0">
                          <a:solidFill>
                            <a:schemeClr val="bg1"/>
                          </a:solidFill>
                        </a:rPr>
                        <a:t> Kawasan </a:t>
                      </a:r>
                      <a:r>
                        <a:rPr lang="en" sz="1400" b="1" dirty="0" err="1">
                          <a:solidFill>
                            <a:schemeClr val="bg1"/>
                          </a:solidFill>
                        </a:rPr>
                        <a:t>Kumulatif</a:t>
                      </a:r>
                      <a:r>
                        <a:rPr lang="en" sz="1400" b="1" dirty="0">
                          <a:solidFill>
                            <a:schemeClr val="bg1"/>
                          </a:solidFill>
                        </a:rPr>
                        <a:t>  </a:t>
                      </a:r>
                      <a:r>
                        <a:rPr lang="en" sz="1400" b="1" dirty="0" err="1">
                          <a:solidFill>
                            <a:schemeClr val="bg1"/>
                          </a:solidFill>
                        </a:rPr>
                        <a:t>Untuk</a:t>
                      </a:r>
                      <a:r>
                        <a:rPr lang="en" sz="14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" sz="1400" b="1" dirty="0" err="1">
                          <a:solidFill>
                            <a:schemeClr val="bg1"/>
                          </a:solidFill>
                        </a:rPr>
                        <a:t>Pemukiman</a:t>
                      </a:r>
                      <a:r>
                        <a:rPr lang="en" sz="1400" b="1" dirty="0">
                          <a:solidFill>
                            <a:schemeClr val="bg1"/>
                          </a:solidFill>
                        </a:rPr>
                        <a:t> dan </a:t>
                      </a:r>
                      <a:r>
                        <a:rPr lang="en" sz="1400" b="1" dirty="0" err="1">
                          <a:solidFill>
                            <a:schemeClr val="bg1"/>
                          </a:solidFill>
                        </a:rPr>
                        <a:t>Transmigrasi</a:t>
                      </a:r>
                      <a:r>
                        <a:rPr lang="en" sz="1400" b="1" dirty="0">
                          <a:solidFill>
                            <a:schemeClr val="bg1"/>
                          </a:solidFill>
                        </a:rPr>
                        <a:t> (</a:t>
                      </a:r>
                      <a:r>
                        <a:rPr lang="en" sz="1400" b="1" dirty="0" err="1">
                          <a:solidFill>
                            <a:schemeClr val="bg1"/>
                          </a:solidFill>
                        </a:rPr>
                        <a:t>Hektare</a:t>
                      </a:r>
                      <a:r>
                        <a:rPr lang="en" sz="1400" b="1" dirty="0">
                          <a:solidFill>
                            <a:schemeClr val="bg1"/>
                          </a:solidFill>
                        </a:rPr>
                        <a:t>)</a:t>
                      </a:r>
                      <a:endParaRPr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dirty="0" err="1">
                          <a:solidFill>
                            <a:schemeClr val="bg1"/>
                          </a:solidFill>
                        </a:rPr>
                        <a:t>Pelepasan</a:t>
                      </a:r>
                      <a:r>
                        <a:rPr lang="en" sz="1400" b="1" dirty="0">
                          <a:solidFill>
                            <a:schemeClr val="bg1"/>
                          </a:solidFill>
                        </a:rPr>
                        <a:t> Kawasan </a:t>
                      </a:r>
                      <a:r>
                        <a:rPr lang="en" sz="1400" b="1" dirty="0" err="1">
                          <a:solidFill>
                            <a:schemeClr val="bg1"/>
                          </a:solidFill>
                        </a:rPr>
                        <a:t>Kumulatif</a:t>
                      </a:r>
                      <a:r>
                        <a:rPr lang="en" sz="14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" sz="1400" b="1" dirty="0" err="1">
                          <a:solidFill>
                            <a:schemeClr val="bg1"/>
                          </a:solidFill>
                        </a:rPr>
                        <a:t>Untuk</a:t>
                      </a:r>
                      <a:r>
                        <a:rPr lang="en" sz="14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" sz="1400" b="1" dirty="0" err="1">
                          <a:solidFill>
                            <a:schemeClr val="bg1"/>
                          </a:solidFill>
                        </a:rPr>
                        <a:t>Pertanian</a:t>
                      </a:r>
                      <a:r>
                        <a:rPr lang="en" sz="1400" b="1" dirty="0">
                          <a:solidFill>
                            <a:schemeClr val="bg1"/>
                          </a:solidFill>
                        </a:rPr>
                        <a:t> Perkebunan (</a:t>
                      </a:r>
                      <a:r>
                        <a:rPr lang="en" sz="1400" b="1" dirty="0" err="1">
                          <a:solidFill>
                            <a:schemeClr val="bg1"/>
                          </a:solidFill>
                        </a:rPr>
                        <a:t>Hektare</a:t>
                      </a:r>
                      <a:r>
                        <a:rPr lang="en" sz="1400" b="1" dirty="0">
                          <a:solidFill>
                            <a:schemeClr val="bg1"/>
                          </a:solidFill>
                        </a:rPr>
                        <a:t>)</a:t>
                      </a:r>
                      <a:endParaRPr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dirty="0">
                          <a:solidFill>
                            <a:schemeClr val="bg1"/>
                          </a:solidFill>
                        </a:rPr>
                        <a:t>Total </a:t>
                      </a:r>
                      <a:r>
                        <a:rPr lang="en" sz="1400" b="1" dirty="0" err="1">
                          <a:solidFill>
                            <a:schemeClr val="bg1"/>
                          </a:solidFill>
                        </a:rPr>
                        <a:t>Kumulatif</a:t>
                      </a:r>
                      <a:r>
                        <a:rPr lang="en" sz="14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" sz="1400" b="1" dirty="0" err="1">
                          <a:solidFill>
                            <a:schemeClr val="bg1"/>
                          </a:solidFill>
                        </a:rPr>
                        <a:t>Pelepasan</a:t>
                      </a:r>
                      <a:r>
                        <a:rPr lang="en" sz="1400" b="1" dirty="0">
                          <a:solidFill>
                            <a:schemeClr val="bg1"/>
                          </a:solidFill>
                        </a:rPr>
                        <a:t> Kawasan Hutan</a:t>
                      </a:r>
                      <a:endParaRPr sz="1400" b="1" dirty="0">
                        <a:solidFill>
                          <a:schemeClr val="bg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 dirty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en" sz="1400" b="1" dirty="0" err="1">
                          <a:solidFill>
                            <a:schemeClr val="bg1"/>
                          </a:solidFill>
                        </a:rPr>
                        <a:t>Hektare</a:t>
                      </a:r>
                      <a:r>
                        <a:rPr lang="en" sz="1400" b="1" dirty="0">
                          <a:solidFill>
                            <a:schemeClr val="bg1"/>
                          </a:solidFill>
                        </a:rPr>
                        <a:t>)</a:t>
                      </a:r>
                      <a:endParaRPr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491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2018</a:t>
                      </a:r>
                      <a:endParaRPr sz="1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978.812                                                                       </a:t>
                      </a:r>
                      <a:endParaRPr sz="1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dirty="0"/>
                        <a:t>7.137.234</a:t>
                      </a:r>
                      <a:endParaRPr sz="14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dirty="0"/>
                        <a:t>8.116.046</a:t>
                      </a:r>
                      <a:endParaRPr sz="14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491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2019</a:t>
                      </a:r>
                      <a:endParaRPr sz="1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>
                          <a:solidFill>
                            <a:schemeClr val="dk1"/>
                          </a:solidFill>
                        </a:rPr>
                        <a:t>978.812   </a:t>
                      </a:r>
                      <a:endParaRPr sz="1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7.212.510</a:t>
                      </a:r>
                      <a:endParaRPr sz="1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8.194.095</a:t>
                      </a:r>
                      <a:endParaRPr sz="14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491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2020</a:t>
                      </a:r>
                      <a:endParaRPr sz="1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981.584</a:t>
                      </a:r>
                      <a:endParaRPr sz="1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7.243.745</a:t>
                      </a:r>
                      <a:endParaRPr sz="1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8.225.329</a:t>
                      </a:r>
                      <a:endParaRPr sz="14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991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2021</a:t>
                      </a:r>
                      <a:endParaRPr sz="1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>
                          <a:solidFill>
                            <a:schemeClr val="dk1"/>
                          </a:solidFill>
                        </a:rPr>
                        <a:t>981.584</a:t>
                      </a:r>
                      <a:endParaRPr sz="1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7.330.190</a:t>
                      </a:r>
                      <a:endParaRPr sz="1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8.311.774</a:t>
                      </a:r>
                      <a:endParaRPr sz="14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991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2022</a:t>
                      </a:r>
                      <a:endParaRPr sz="1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>
                          <a:solidFill>
                            <a:schemeClr val="dk1"/>
                          </a:solidFill>
                        </a:rPr>
                        <a:t>981.584</a:t>
                      </a:r>
                      <a:endParaRPr sz="1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7.363.134</a:t>
                      </a:r>
                      <a:endParaRPr sz="1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8.344.718</a:t>
                      </a:r>
                      <a:endParaRPr sz="14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491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/>
                        <a:t>2023</a:t>
                      </a:r>
                      <a:endParaRPr sz="1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 err="1"/>
                        <a:t>Tidak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terdefinisi</a:t>
                      </a:r>
                      <a:endParaRPr sz="14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 err="1"/>
                        <a:t>Tidak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terdefinisi</a:t>
                      </a:r>
                      <a:endParaRPr sz="14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dirty="0"/>
                        <a:t>8.765.708</a:t>
                      </a:r>
                      <a:endParaRPr sz="14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9" name="Google Shape;90;p17">
            <a:extLst>
              <a:ext uri="{FF2B5EF4-FFF2-40B4-BE49-F238E27FC236}">
                <a16:creationId xmlns:a16="http://schemas.microsoft.com/office/drawing/2014/main" id="{F6DBF461-AF84-1952-BF7F-2C8AB46C9AE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27971" y="1546143"/>
            <a:ext cx="6429584" cy="6079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1;p17">
            <a:extLst>
              <a:ext uri="{FF2B5EF4-FFF2-40B4-BE49-F238E27FC236}">
                <a16:creationId xmlns:a16="http://schemas.microsoft.com/office/drawing/2014/main" id="{88F425CC-40EC-D3F0-54E7-5616F60663A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0625" y="1546142"/>
            <a:ext cx="5231974" cy="607929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63;g31609a4834a_0_31">
            <a:extLst>
              <a:ext uri="{FF2B5EF4-FFF2-40B4-BE49-F238E27FC236}">
                <a16:creationId xmlns:a16="http://schemas.microsoft.com/office/drawing/2014/main" id="{B4FD171F-CE39-9450-4BB2-F5CD69EEB071}"/>
              </a:ext>
            </a:extLst>
          </p:cNvPr>
          <p:cNvSpPr/>
          <p:nvPr/>
        </p:nvSpPr>
        <p:spPr>
          <a:xfrm>
            <a:off x="17014371" y="2334986"/>
            <a:ext cx="943184" cy="4735285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2546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>
          <a:extLst>
            <a:ext uri="{FF2B5EF4-FFF2-40B4-BE49-F238E27FC236}">
              <a16:creationId xmlns:a16="http://schemas.microsoft.com/office/drawing/2014/main" id="{AAAE4B31-B1E1-40CF-C782-77E261C97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g31609a4834a_0_31">
            <a:extLst>
              <a:ext uri="{FF2B5EF4-FFF2-40B4-BE49-F238E27FC236}">
                <a16:creationId xmlns:a16="http://schemas.microsoft.com/office/drawing/2014/main" id="{BFE44B0F-BE5B-2DA7-A092-0EF3C836D39B}"/>
              </a:ext>
            </a:extLst>
          </p:cNvPr>
          <p:cNvGrpSpPr/>
          <p:nvPr/>
        </p:nvGrpSpPr>
        <p:grpSpPr>
          <a:xfrm>
            <a:off x="312350" y="9107670"/>
            <a:ext cx="18288118" cy="1246143"/>
            <a:chOff x="0" y="-57150"/>
            <a:chExt cx="4816592" cy="328200"/>
          </a:xfrm>
        </p:grpSpPr>
        <p:sp>
          <p:nvSpPr>
            <p:cNvPr id="157" name="Google Shape;157;g31609a4834a_0_31">
              <a:extLst>
                <a:ext uri="{FF2B5EF4-FFF2-40B4-BE49-F238E27FC236}">
                  <a16:creationId xmlns:a16="http://schemas.microsoft.com/office/drawing/2014/main" id="{D3F28081-4833-7CC0-0166-6DC99CD4146A}"/>
                </a:ext>
              </a:extLst>
            </p:cNvPr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D9DFCE"/>
            </a:solidFill>
            <a:ln>
              <a:noFill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8" name="Google Shape;158;g31609a4834a_0_31">
              <a:extLst>
                <a:ext uri="{FF2B5EF4-FFF2-40B4-BE49-F238E27FC236}">
                  <a16:creationId xmlns:a16="http://schemas.microsoft.com/office/drawing/2014/main" id="{5DE9F366-1340-2FD7-2F1A-9D61721E9DA2}"/>
                </a:ext>
              </a:extLst>
            </p:cNvPr>
            <p:cNvSpPr txBox="1"/>
            <p:nvPr/>
          </p:nvSpPr>
          <p:spPr>
            <a:xfrm>
              <a:off x="0" y="-57150"/>
              <a:ext cx="48165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" name="Google Shape;161;g31609a4834a_0_31">
            <a:extLst>
              <a:ext uri="{FF2B5EF4-FFF2-40B4-BE49-F238E27FC236}">
                <a16:creationId xmlns:a16="http://schemas.microsoft.com/office/drawing/2014/main" id="{DA9D8B7C-6042-13F7-7D18-0FB1F050110E}"/>
              </a:ext>
            </a:extLst>
          </p:cNvPr>
          <p:cNvSpPr/>
          <p:nvPr/>
        </p:nvSpPr>
        <p:spPr>
          <a:xfrm>
            <a:off x="404306" y="7842433"/>
            <a:ext cx="8084578" cy="2444568"/>
          </a:xfrm>
          <a:prstGeom prst="flowChartProcess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KEE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- Wilayah </a:t>
            </a:r>
            <a:r>
              <a:rPr lang="en-US" sz="16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Penting</a:t>
            </a:r>
            <a:r>
              <a:rPr lang="en-US" sz="16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Di </a:t>
            </a:r>
            <a:r>
              <a:rPr lang="en-US" sz="16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Luar</a:t>
            </a:r>
            <a:r>
              <a:rPr lang="en-US" sz="16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Kawasan </a:t>
            </a:r>
            <a:r>
              <a:rPr lang="en-US" sz="16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Konservasi</a:t>
            </a:r>
            <a:endParaRPr lang="en-US" sz="1600" dirty="0">
              <a:solidFill>
                <a:srgbClr val="274E13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- </a:t>
            </a:r>
            <a:r>
              <a:rPr lang="en-US" sz="16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Koridor</a:t>
            </a:r>
            <a:r>
              <a:rPr lang="en-US" sz="16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6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Satwa</a:t>
            </a:r>
            <a:r>
              <a:rPr lang="en-US" sz="16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, Taman </a:t>
            </a:r>
            <a:r>
              <a:rPr lang="en-US" sz="16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Kehati</a:t>
            </a:r>
            <a:r>
              <a:rPr lang="en-US" sz="16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, Areal </a:t>
            </a:r>
            <a:r>
              <a:rPr lang="en-US" sz="16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Bernilai</a:t>
            </a:r>
            <a:r>
              <a:rPr lang="en-US" sz="16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6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Konservasi</a:t>
            </a:r>
            <a:r>
              <a:rPr lang="en-US" sz="16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Tinggi, Mangrove, </a:t>
            </a:r>
            <a:r>
              <a:rPr lang="en-US" sz="16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Gambut</a:t>
            </a:r>
            <a:r>
              <a:rPr lang="en-US" sz="16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, Karst</a:t>
            </a:r>
            <a:endParaRPr sz="1600" dirty="0">
              <a:solidFill>
                <a:srgbClr val="274E13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2017-2023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-    3,5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juta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Ha habitat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biodiversitas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hilang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selama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6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tahun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terakhir</a:t>
            </a:r>
            <a:endParaRPr lang="en-US" sz="2800" dirty="0">
              <a:solidFill>
                <a:srgbClr val="274E13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1,256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juta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Ha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terjadi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di Hutan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Lindung</a:t>
            </a:r>
            <a:endParaRPr lang="en-US" sz="1800" dirty="0">
              <a:solidFill>
                <a:srgbClr val="274E13"/>
              </a:solidFill>
              <a:highlight>
                <a:srgbClr val="FFFF00"/>
              </a:highlight>
              <a:latin typeface="Impact"/>
              <a:ea typeface="Impact"/>
              <a:cs typeface="Impact"/>
              <a:sym typeface="Impact"/>
            </a:endParaRP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2,2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juta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Ha habitat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biodiversitas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direncanakan</a:t>
            </a:r>
            <a:r>
              <a:rPr lang="en-US" sz="1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dirusak</a:t>
            </a:r>
            <a:endParaRPr sz="1800" dirty="0">
              <a:solidFill>
                <a:srgbClr val="274E13"/>
              </a:solidFill>
              <a:highlight>
                <a:srgbClr val="FFFF00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" name="Google Shape;159;g31609a4834a_0_31">
            <a:extLst>
              <a:ext uri="{FF2B5EF4-FFF2-40B4-BE49-F238E27FC236}">
                <a16:creationId xmlns:a16="http://schemas.microsoft.com/office/drawing/2014/main" id="{856A2716-DFB5-896C-EF68-688D1C04FD56}"/>
              </a:ext>
            </a:extLst>
          </p:cNvPr>
          <p:cNvSpPr txBox="1"/>
          <p:nvPr/>
        </p:nvSpPr>
        <p:spPr>
          <a:xfrm>
            <a:off x="312349" y="183713"/>
            <a:ext cx="11934080" cy="874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 b="1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Biodiversity Loss oleh </a:t>
            </a:r>
            <a:r>
              <a:rPr lang="en-US" sz="4900" b="1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Kebijakan</a:t>
            </a:r>
            <a:r>
              <a:rPr lang="en-US" sz="4900" b="1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4900" b="1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Kemenhut</a:t>
            </a:r>
            <a:endParaRPr sz="4900" b="1" dirty="0">
              <a:solidFill>
                <a:srgbClr val="134E1A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7" name="Google Shape;161;g31609a4834a_0_31">
            <a:extLst>
              <a:ext uri="{FF2B5EF4-FFF2-40B4-BE49-F238E27FC236}">
                <a16:creationId xmlns:a16="http://schemas.microsoft.com/office/drawing/2014/main" id="{E538D2FD-2C82-A884-802E-C9B46C9F5902}"/>
              </a:ext>
            </a:extLst>
          </p:cNvPr>
          <p:cNvSpPr/>
          <p:nvPr/>
        </p:nvSpPr>
        <p:spPr>
          <a:xfrm>
            <a:off x="9568531" y="7842433"/>
            <a:ext cx="8213269" cy="2444568"/>
          </a:xfrm>
          <a:prstGeom prst="flowChartProcess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Key Species</a:t>
            </a: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Habitat </a:t>
            </a:r>
            <a:r>
              <a:rPr lang="en-US" sz="1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Harimau</a:t>
            </a:r>
            <a:r>
              <a:rPr lang="en-US" sz="1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Sumatera yang </a:t>
            </a:r>
            <a:r>
              <a:rPr lang="en-US" sz="1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tergerus</a:t>
            </a:r>
            <a:r>
              <a:rPr lang="en-US" sz="1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dan </a:t>
            </a:r>
            <a:r>
              <a:rPr lang="en-US" sz="1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terfragmentasi</a:t>
            </a:r>
            <a:endParaRPr lang="en-US" sz="1800" dirty="0">
              <a:solidFill>
                <a:srgbClr val="274E13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Habitat Gajah</a:t>
            </a: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Habitat Orangutan</a:t>
            </a: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Habitat </a:t>
            </a:r>
            <a:r>
              <a:rPr lang="en-US" sz="1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Badak</a:t>
            </a:r>
            <a:endParaRPr lang="en-US" sz="1800" dirty="0">
              <a:solidFill>
                <a:srgbClr val="274E13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Burung-burung</a:t>
            </a:r>
            <a:r>
              <a:rPr lang="en-US" sz="1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1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endemik</a:t>
            </a:r>
            <a:endParaRPr lang="en-US" sz="1800" dirty="0">
              <a:solidFill>
                <a:srgbClr val="274E1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3" name="Google Shape;163;g31609a4834a_0_31">
            <a:extLst>
              <a:ext uri="{FF2B5EF4-FFF2-40B4-BE49-F238E27FC236}">
                <a16:creationId xmlns:a16="http://schemas.microsoft.com/office/drawing/2014/main" id="{37C4567D-EFAA-A4A5-BFA7-61B8C572A95F}"/>
              </a:ext>
            </a:extLst>
          </p:cNvPr>
          <p:cNvSpPr/>
          <p:nvPr/>
        </p:nvSpPr>
        <p:spPr>
          <a:xfrm>
            <a:off x="8200816" y="2323677"/>
            <a:ext cx="2086184" cy="4926209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" name="Google Shape;103;p19">
            <a:extLst>
              <a:ext uri="{FF2B5EF4-FFF2-40B4-BE49-F238E27FC236}">
                <a16:creationId xmlns:a16="http://schemas.microsoft.com/office/drawing/2014/main" id="{4CC37DC6-FC8A-1B62-D432-039F21E97D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2197973"/>
              </p:ext>
            </p:extLst>
          </p:nvPr>
        </p:nvGraphicFramePr>
        <p:xfrm>
          <a:off x="652125" y="1275433"/>
          <a:ext cx="16852104" cy="625203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283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3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633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1141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 dirty="0">
                          <a:solidFill>
                            <a:schemeClr val="bg1"/>
                          </a:solidFill>
                        </a:rPr>
                        <a:t> FUNGSI KAWASAN </a:t>
                      </a:r>
                      <a:endParaRPr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 dirty="0">
                          <a:solidFill>
                            <a:schemeClr val="bg1"/>
                          </a:solidFill>
                        </a:rPr>
                        <a:t> KEE (Ha)</a:t>
                      </a:r>
                      <a:endParaRPr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 dirty="0">
                          <a:solidFill>
                            <a:schemeClr val="bg1"/>
                          </a:solidFill>
                        </a:rPr>
                        <a:t> DEF 17-23 (Ha)</a:t>
                      </a:r>
                      <a:endParaRPr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 dirty="0">
                          <a:solidFill>
                            <a:schemeClr val="bg1"/>
                          </a:solidFill>
                        </a:rPr>
                        <a:t> SISA HUTAN 2023  (Ha)</a:t>
                      </a:r>
                      <a:endParaRPr sz="2000" b="1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67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HUTAN LINDUNG</a:t>
                      </a:r>
                      <a:endParaRPr sz="20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/>
                        <a:t> 22,228,551.10</a:t>
                      </a:r>
                      <a:endParaRPr sz="2000" dirty="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/>
                        <a:t>  1,256,027.78</a:t>
                      </a:r>
                      <a:endParaRPr sz="2000" dirty="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     18,227,089.98</a:t>
                      </a:r>
                      <a:endParaRPr sz="20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67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HUTAN PRODUKSI</a:t>
                      </a:r>
                      <a:endParaRPr sz="20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/>
                        <a:t> 13,138,700.72</a:t>
                      </a:r>
                      <a:endParaRPr sz="2000" dirty="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     818,589.60</a:t>
                      </a:r>
                      <a:endParaRPr sz="20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       7,934,612.43</a:t>
                      </a:r>
                      <a:endParaRPr sz="20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67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HUTAN PRODUKSI TERBATAS</a:t>
                      </a:r>
                      <a:endParaRPr sz="20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 18,038,718.65</a:t>
                      </a:r>
                      <a:endParaRPr sz="20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  1,102,345.37</a:t>
                      </a:r>
                      <a:endParaRPr sz="20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     14,471,333.99</a:t>
                      </a:r>
                      <a:endParaRPr sz="20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67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/>
                        <a:t>HUTAN PRODUKSI KONVERSI</a:t>
                      </a:r>
                      <a:endParaRPr sz="2000" dirty="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4,807,978.00</a:t>
                      </a:r>
                      <a:endParaRPr sz="20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/>
                        <a:t>     285,372.20</a:t>
                      </a:r>
                      <a:endParaRPr sz="2000" dirty="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       3,203,462.38</a:t>
                      </a:r>
                      <a:endParaRPr sz="20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567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/>
                        <a:t>BADAN AIR/SEMPADAN</a:t>
                      </a:r>
                      <a:endParaRPr sz="2000" dirty="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/>
                        <a:t>   693,798.23</a:t>
                      </a:r>
                      <a:endParaRPr sz="2000" dirty="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/>
                        <a:t>       33,474.01</a:t>
                      </a:r>
                      <a:endParaRPr sz="2000" dirty="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          116,952.98</a:t>
                      </a:r>
                      <a:endParaRPr sz="20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67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TOTAL</a:t>
                      </a:r>
                      <a:endParaRPr sz="20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/>
                        <a:t> 58,907,746.70</a:t>
                      </a:r>
                      <a:endParaRPr sz="2000" dirty="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/>
                        <a:t>  3,495,808.95</a:t>
                      </a:r>
                      <a:endParaRPr sz="2000" dirty="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/>
                        <a:t>     43,953,451.77</a:t>
                      </a:r>
                      <a:endParaRPr sz="2000" dirty="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214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>
          <a:extLst>
            <a:ext uri="{FF2B5EF4-FFF2-40B4-BE49-F238E27FC236}">
              <a16:creationId xmlns:a16="http://schemas.microsoft.com/office/drawing/2014/main" id="{31F9CD5F-2CC5-7AED-4F29-4A96F007F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g31609a4834a_0_31">
            <a:extLst>
              <a:ext uri="{FF2B5EF4-FFF2-40B4-BE49-F238E27FC236}">
                <a16:creationId xmlns:a16="http://schemas.microsoft.com/office/drawing/2014/main" id="{394D15D5-7801-59EF-0750-F5BBEA20099D}"/>
              </a:ext>
            </a:extLst>
          </p:cNvPr>
          <p:cNvGrpSpPr/>
          <p:nvPr/>
        </p:nvGrpSpPr>
        <p:grpSpPr>
          <a:xfrm>
            <a:off x="312350" y="9107670"/>
            <a:ext cx="18288118" cy="1246143"/>
            <a:chOff x="0" y="-57150"/>
            <a:chExt cx="4816592" cy="328200"/>
          </a:xfrm>
        </p:grpSpPr>
        <p:sp>
          <p:nvSpPr>
            <p:cNvPr id="157" name="Google Shape;157;g31609a4834a_0_31">
              <a:extLst>
                <a:ext uri="{FF2B5EF4-FFF2-40B4-BE49-F238E27FC236}">
                  <a16:creationId xmlns:a16="http://schemas.microsoft.com/office/drawing/2014/main" id="{E40C5CDB-596E-B2FB-C774-EB2FBBE9E3AB}"/>
                </a:ext>
              </a:extLst>
            </p:cNvPr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D9DFCE"/>
            </a:solidFill>
            <a:ln>
              <a:noFill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8" name="Google Shape;158;g31609a4834a_0_31">
              <a:extLst>
                <a:ext uri="{FF2B5EF4-FFF2-40B4-BE49-F238E27FC236}">
                  <a16:creationId xmlns:a16="http://schemas.microsoft.com/office/drawing/2014/main" id="{A62D289B-0C69-5EAA-B1E8-8C685692993F}"/>
                </a:ext>
              </a:extLst>
            </p:cNvPr>
            <p:cNvSpPr txBox="1"/>
            <p:nvPr/>
          </p:nvSpPr>
          <p:spPr>
            <a:xfrm>
              <a:off x="0" y="-57150"/>
              <a:ext cx="48165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" name="Google Shape;161;g31609a4834a_0_31">
            <a:extLst>
              <a:ext uri="{FF2B5EF4-FFF2-40B4-BE49-F238E27FC236}">
                <a16:creationId xmlns:a16="http://schemas.microsoft.com/office/drawing/2014/main" id="{3698408F-60D5-3F83-8E08-7E359F86F6DB}"/>
              </a:ext>
            </a:extLst>
          </p:cNvPr>
          <p:cNvSpPr/>
          <p:nvPr/>
        </p:nvSpPr>
        <p:spPr>
          <a:xfrm>
            <a:off x="404306" y="7842433"/>
            <a:ext cx="8084578" cy="2444568"/>
          </a:xfrm>
          <a:prstGeom prst="flowChartProcess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Longsor</a:t>
            </a:r>
            <a:endParaRPr lang="en-US" sz="4000" dirty="0">
              <a:solidFill>
                <a:srgbClr val="274E13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Dengan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luas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capai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3,683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juta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Ha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resiko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longsor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tinggi</a:t>
            </a:r>
            <a:endParaRPr lang="en-US" sz="2800" dirty="0">
              <a:solidFill>
                <a:srgbClr val="274E13"/>
              </a:solidFill>
              <a:highlight>
                <a:srgbClr val="FFFF00"/>
              </a:highlight>
              <a:latin typeface="Impact"/>
              <a:ea typeface="Impact"/>
              <a:cs typeface="Impact"/>
              <a:sym typeface="Impact"/>
            </a:endParaRP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RE dan Kelola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Sosial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paling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beresiko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longsor</a:t>
            </a:r>
            <a:endParaRPr lang="en-US" sz="2800" dirty="0">
              <a:solidFill>
                <a:srgbClr val="274E13"/>
              </a:solidFill>
              <a:highlight>
                <a:srgbClr val="FFFF00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" name="Google Shape;159;g31609a4834a_0_31">
            <a:extLst>
              <a:ext uri="{FF2B5EF4-FFF2-40B4-BE49-F238E27FC236}">
                <a16:creationId xmlns:a16="http://schemas.microsoft.com/office/drawing/2014/main" id="{8841ADAA-3AAA-B40D-F2D5-9B5A458488B4}"/>
              </a:ext>
            </a:extLst>
          </p:cNvPr>
          <p:cNvSpPr txBox="1"/>
          <p:nvPr/>
        </p:nvSpPr>
        <p:spPr>
          <a:xfrm>
            <a:off x="312349" y="183713"/>
            <a:ext cx="14677280" cy="1749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 b="1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Risiko</a:t>
            </a:r>
            <a:r>
              <a:rPr lang="en-US" sz="4900" b="1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4900" b="1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Bencana</a:t>
            </a:r>
            <a:r>
              <a:rPr lang="en-US" sz="4900" b="1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4900" b="1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Banjir</a:t>
            </a:r>
            <a:r>
              <a:rPr lang="en-US" sz="4900" b="1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dan </a:t>
            </a:r>
            <a:r>
              <a:rPr lang="en-US" sz="4900" b="1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Longsor</a:t>
            </a:r>
            <a:r>
              <a:rPr lang="en-US" sz="4900" b="1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Tinggi Jika</a:t>
            </a:r>
          </a:p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 b="1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13.5 </a:t>
            </a:r>
            <a:r>
              <a:rPr lang="en-US" sz="4900" b="1" dirty="0" err="1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juta</a:t>
            </a:r>
            <a:r>
              <a:rPr lang="en-US" sz="4900" b="1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Ha </a:t>
            </a:r>
            <a:r>
              <a:rPr lang="en-US" sz="4900" b="1" dirty="0" err="1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Izin</a:t>
            </a:r>
            <a:r>
              <a:rPr lang="en-US" sz="4900" b="1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Baru </a:t>
            </a:r>
            <a:r>
              <a:rPr lang="en-US" sz="4900" b="1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Tetap</a:t>
            </a:r>
            <a:r>
              <a:rPr lang="en-US" sz="4900" b="1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4900" b="1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Dikeluarkan</a:t>
            </a:r>
            <a:endParaRPr sz="4900" b="1" dirty="0">
              <a:solidFill>
                <a:srgbClr val="134E1A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7" name="Google Shape;161;g31609a4834a_0_31">
            <a:extLst>
              <a:ext uri="{FF2B5EF4-FFF2-40B4-BE49-F238E27FC236}">
                <a16:creationId xmlns:a16="http://schemas.microsoft.com/office/drawing/2014/main" id="{772BBF09-76C9-C439-BE4F-87497DFB84C4}"/>
              </a:ext>
            </a:extLst>
          </p:cNvPr>
          <p:cNvSpPr/>
          <p:nvPr/>
        </p:nvSpPr>
        <p:spPr>
          <a:xfrm>
            <a:off x="9568531" y="7842433"/>
            <a:ext cx="8213269" cy="2444568"/>
          </a:xfrm>
          <a:prstGeom prst="flowChartProcess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Banjir</a:t>
            </a:r>
            <a:endParaRPr lang="en-US" sz="3600" dirty="0">
              <a:solidFill>
                <a:srgbClr val="274E13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Dengan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luas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capai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1,648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juta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Ha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resiko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banjit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tinggi</a:t>
            </a:r>
            <a:endParaRPr lang="en-US" sz="2800" dirty="0">
              <a:solidFill>
                <a:srgbClr val="274E13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Kelola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Sosial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paling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beresiko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banjir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dengan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luas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1,039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juta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Ha</a:t>
            </a:r>
          </a:p>
        </p:txBody>
      </p:sp>
      <p:graphicFrame>
        <p:nvGraphicFramePr>
          <p:cNvPr id="2" name="Google Shape;125;p23">
            <a:extLst>
              <a:ext uri="{FF2B5EF4-FFF2-40B4-BE49-F238E27FC236}">
                <a16:creationId xmlns:a16="http://schemas.microsoft.com/office/drawing/2014/main" id="{AD585989-982D-8197-599F-31ED8A963D6B}"/>
              </a:ext>
            </a:extLst>
          </p:cNvPr>
          <p:cNvGraphicFramePr/>
          <p:nvPr/>
        </p:nvGraphicFramePr>
        <p:xfrm>
          <a:off x="526649" y="1898625"/>
          <a:ext cx="7962235" cy="542789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0002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1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29018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b="1" dirty="0" err="1"/>
                        <a:t>Resiko</a:t>
                      </a:r>
                      <a:r>
                        <a:rPr lang="en" sz="2800" b="1" dirty="0"/>
                        <a:t> </a:t>
                      </a:r>
                      <a:r>
                        <a:rPr lang="en" sz="2800" b="1" dirty="0" err="1"/>
                        <a:t>Longsor</a:t>
                      </a:r>
                      <a:r>
                        <a:rPr lang="en" sz="2800" b="1" dirty="0"/>
                        <a:t> </a:t>
                      </a:r>
                      <a:r>
                        <a:rPr lang="en" sz="3200" b="1" dirty="0" err="1">
                          <a:solidFill>
                            <a:schemeClr val="dk1"/>
                          </a:solidFill>
                        </a:rPr>
                        <a:t>dengan</a:t>
                      </a:r>
                      <a:r>
                        <a:rPr lang="en" sz="32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" sz="3200" b="1" dirty="0" err="1">
                          <a:solidFill>
                            <a:schemeClr val="dk1"/>
                          </a:solidFill>
                        </a:rPr>
                        <a:t>kategori</a:t>
                      </a:r>
                      <a:r>
                        <a:rPr lang="en" sz="32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" sz="3200" b="1" dirty="0" err="1">
                          <a:solidFill>
                            <a:schemeClr val="dk1"/>
                          </a:solidFill>
                        </a:rPr>
                        <a:t>tinggi</a:t>
                      </a:r>
                      <a:r>
                        <a:rPr lang="en" sz="3200" b="1" dirty="0">
                          <a:solidFill>
                            <a:schemeClr val="dk1"/>
                          </a:solidFill>
                        </a:rPr>
                        <a:t> (Ha) </a:t>
                      </a:r>
                      <a:endParaRPr sz="2800" b="1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9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/>
                        <a:t>Kelola Sosial</a:t>
                      </a:r>
                      <a:endParaRPr sz="28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/>
                        <a:t> 1,404,095.65</a:t>
                      </a:r>
                      <a:endParaRPr sz="28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/>
                        <a:t>Pemanfaatan HHK-HA</a:t>
                      </a:r>
                      <a:endParaRPr sz="28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dirty="0"/>
                        <a:t>  881,187.46</a:t>
                      </a:r>
                      <a:endParaRPr sz="2800" dirty="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9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/>
                        <a:t>Pemanfaatan HHK-HT</a:t>
                      </a:r>
                      <a:endParaRPr sz="28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/>
                        <a:t>  271,605.40</a:t>
                      </a:r>
                      <a:endParaRPr sz="28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9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dirty="0" err="1"/>
                        <a:t>Pemanfaatan</a:t>
                      </a:r>
                      <a:r>
                        <a:rPr lang="en" sz="2800" dirty="0"/>
                        <a:t> RE/</a:t>
                      </a:r>
                      <a:r>
                        <a:rPr lang="en" sz="2800" dirty="0" err="1"/>
                        <a:t>Jasling</a:t>
                      </a:r>
                      <a:endParaRPr sz="2800" dirty="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dirty="0"/>
                        <a:t> 1,126,881.49</a:t>
                      </a:r>
                      <a:endParaRPr sz="2800" dirty="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9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b="1" dirty="0"/>
                        <a:t>Total</a:t>
                      </a:r>
                      <a:endParaRPr sz="2800" b="1" dirty="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 b="1" dirty="0"/>
                        <a:t> 3,683,770.00</a:t>
                      </a:r>
                      <a:endParaRPr sz="2800" b="1" dirty="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" name="Google Shape;126;p23">
            <a:extLst>
              <a:ext uri="{FF2B5EF4-FFF2-40B4-BE49-F238E27FC236}">
                <a16:creationId xmlns:a16="http://schemas.microsoft.com/office/drawing/2014/main" id="{5A3CE720-867A-C0F9-E7F4-ABC076362CB1}"/>
              </a:ext>
            </a:extLst>
          </p:cNvPr>
          <p:cNvGraphicFramePr/>
          <p:nvPr/>
        </p:nvGraphicFramePr>
        <p:xfrm>
          <a:off x="9548082" y="1898626"/>
          <a:ext cx="8213269" cy="568380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157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5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51157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 dirty="0"/>
                        <a:t> </a:t>
                      </a:r>
                      <a:r>
                        <a:rPr lang="en" sz="3200" b="1" dirty="0" err="1"/>
                        <a:t>Resiko</a:t>
                      </a:r>
                      <a:r>
                        <a:rPr lang="en" sz="3200" b="1" dirty="0"/>
                        <a:t> </a:t>
                      </a:r>
                      <a:r>
                        <a:rPr lang="en" sz="3200" b="1" dirty="0" err="1">
                          <a:solidFill>
                            <a:schemeClr val="dk1"/>
                          </a:solidFill>
                        </a:rPr>
                        <a:t>Banjir</a:t>
                      </a:r>
                      <a:r>
                        <a:rPr lang="en" sz="32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" sz="3600" b="1" dirty="0" err="1">
                          <a:solidFill>
                            <a:schemeClr val="dk1"/>
                          </a:solidFill>
                        </a:rPr>
                        <a:t>dengan</a:t>
                      </a:r>
                      <a:r>
                        <a:rPr lang="en" sz="36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" sz="3600" b="1" dirty="0" err="1">
                          <a:solidFill>
                            <a:schemeClr val="dk1"/>
                          </a:solidFill>
                        </a:rPr>
                        <a:t>kategori</a:t>
                      </a:r>
                      <a:r>
                        <a:rPr lang="en" sz="36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" sz="3600" b="1" dirty="0" err="1">
                          <a:solidFill>
                            <a:schemeClr val="dk1"/>
                          </a:solidFill>
                        </a:rPr>
                        <a:t>tinggi</a:t>
                      </a:r>
                      <a:r>
                        <a:rPr lang="en" sz="3600" b="1" dirty="0">
                          <a:solidFill>
                            <a:schemeClr val="dk1"/>
                          </a:solidFill>
                        </a:rPr>
                        <a:t> (Ha)</a:t>
                      </a:r>
                      <a:endParaRPr sz="3200" b="1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652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/>
                        <a:t>Kelola Sosial</a:t>
                      </a:r>
                      <a:endParaRPr sz="32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/>
                        <a:t> 1,039,089.84</a:t>
                      </a:r>
                      <a:endParaRPr sz="32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652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dirty="0" err="1"/>
                        <a:t>Pemanfaatan</a:t>
                      </a:r>
                      <a:r>
                        <a:rPr lang="en" sz="3200" dirty="0"/>
                        <a:t> HHK-HA</a:t>
                      </a:r>
                      <a:endParaRPr sz="3200" dirty="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/>
                        <a:t>   138,138.40</a:t>
                      </a:r>
                      <a:endParaRPr sz="32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652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/>
                        <a:t>Pemanfaatan HHK-HT</a:t>
                      </a:r>
                      <a:endParaRPr sz="32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/>
                        <a:t>   168,569.58</a:t>
                      </a:r>
                      <a:endParaRPr sz="32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652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dirty="0" err="1"/>
                        <a:t>Pemanfaatan</a:t>
                      </a:r>
                      <a:r>
                        <a:rPr lang="en" sz="3200" dirty="0"/>
                        <a:t> RE/</a:t>
                      </a:r>
                      <a:r>
                        <a:rPr lang="en" sz="3200" dirty="0" err="1"/>
                        <a:t>Jasling</a:t>
                      </a:r>
                      <a:endParaRPr sz="3200" dirty="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/>
                        <a:t>   302,350.68</a:t>
                      </a:r>
                      <a:endParaRPr sz="32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52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 dirty="0"/>
                        <a:t>Total</a:t>
                      </a:r>
                      <a:endParaRPr sz="3200" b="1" dirty="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200" b="1" dirty="0"/>
                        <a:t> 1,648,148.51</a:t>
                      </a:r>
                      <a:endParaRPr sz="3200" b="1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7451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>
          <a:extLst>
            <a:ext uri="{FF2B5EF4-FFF2-40B4-BE49-F238E27FC236}">
              <a16:creationId xmlns:a16="http://schemas.microsoft.com/office/drawing/2014/main" id="{0CF9222F-4148-51BC-25BF-1F405AB00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g31609a4834a_0_31">
            <a:extLst>
              <a:ext uri="{FF2B5EF4-FFF2-40B4-BE49-F238E27FC236}">
                <a16:creationId xmlns:a16="http://schemas.microsoft.com/office/drawing/2014/main" id="{3B3D3427-B56E-4C43-5A4C-91F4F7D162D2}"/>
              </a:ext>
            </a:extLst>
          </p:cNvPr>
          <p:cNvGrpSpPr/>
          <p:nvPr/>
        </p:nvGrpSpPr>
        <p:grpSpPr>
          <a:xfrm>
            <a:off x="312350" y="9107670"/>
            <a:ext cx="18288118" cy="1246143"/>
            <a:chOff x="0" y="-57150"/>
            <a:chExt cx="4816592" cy="328200"/>
          </a:xfrm>
        </p:grpSpPr>
        <p:sp>
          <p:nvSpPr>
            <p:cNvPr id="157" name="Google Shape;157;g31609a4834a_0_31">
              <a:extLst>
                <a:ext uri="{FF2B5EF4-FFF2-40B4-BE49-F238E27FC236}">
                  <a16:creationId xmlns:a16="http://schemas.microsoft.com/office/drawing/2014/main" id="{9A83F09A-1A27-2DCE-81A4-B05F20AA4601}"/>
                </a:ext>
              </a:extLst>
            </p:cNvPr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D9DFCE"/>
            </a:solidFill>
            <a:ln>
              <a:noFill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8" name="Google Shape;158;g31609a4834a_0_31">
              <a:extLst>
                <a:ext uri="{FF2B5EF4-FFF2-40B4-BE49-F238E27FC236}">
                  <a16:creationId xmlns:a16="http://schemas.microsoft.com/office/drawing/2014/main" id="{0C64EBBB-CAED-0E40-EE0E-12B0A67E695F}"/>
                </a:ext>
              </a:extLst>
            </p:cNvPr>
            <p:cNvSpPr txBox="1"/>
            <p:nvPr/>
          </p:nvSpPr>
          <p:spPr>
            <a:xfrm>
              <a:off x="0" y="-57150"/>
              <a:ext cx="48165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" name="Google Shape;161;g31609a4834a_0_31">
            <a:extLst>
              <a:ext uri="{FF2B5EF4-FFF2-40B4-BE49-F238E27FC236}">
                <a16:creationId xmlns:a16="http://schemas.microsoft.com/office/drawing/2014/main" id="{F38E8C06-02B1-22CE-7866-C356B65EADDB}"/>
              </a:ext>
            </a:extLst>
          </p:cNvPr>
          <p:cNvSpPr/>
          <p:nvPr/>
        </p:nvSpPr>
        <p:spPr>
          <a:xfrm>
            <a:off x="312348" y="8449737"/>
            <a:ext cx="8176536" cy="1837263"/>
          </a:xfrm>
          <a:prstGeom prst="flowChartProcess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Banjir</a:t>
            </a:r>
            <a:r>
              <a:rPr lang="en-US" sz="36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Tinggi</a:t>
            </a: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Operasional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izin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di HP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berisiko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tinggi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banjir</a:t>
            </a:r>
            <a:endParaRPr lang="en-US" sz="2800" dirty="0">
              <a:solidFill>
                <a:srgbClr val="274E13"/>
              </a:solidFill>
              <a:highlight>
                <a:srgbClr val="FFFF00"/>
              </a:highlight>
              <a:latin typeface="Impact"/>
              <a:ea typeface="Impact"/>
              <a:cs typeface="Impact"/>
              <a:sym typeface="Impact"/>
            </a:endParaRP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Operasional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HT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beresiko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banjir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tinggi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dengan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capai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2,36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juta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Ha</a:t>
            </a:r>
          </a:p>
        </p:txBody>
      </p:sp>
      <p:sp>
        <p:nvSpPr>
          <p:cNvPr id="6" name="Google Shape;159;g31609a4834a_0_31">
            <a:extLst>
              <a:ext uri="{FF2B5EF4-FFF2-40B4-BE49-F238E27FC236}">
                <a16:creationId xmlns:a16="http://schemas.microsoft.com/office/drawing/2014/main" id="{C3CF2585-B113-3991-A9C4-AF9D8000F350}"/>
              </a:ext>
            </a:extLst>
          </p:cNvPr>
          <p:cNvSpPr txBox="1"/>
          <p:nvPr/>
        </p:nvSpPr>
        <p:spPr>
          <a:xfrm>
            <a:off x="312349" y="183713"/>
            <a:ext cx="14677280" cy="1749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 b="1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Risiko</a:t>
            </a:r>
            <a:r>
              <a:rPr lang="en-US" sz="4900" b="1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4900" b="1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Bencana</a:t>
            </a:r>
            <a:r>
              <a:rPr lang="en-US" sz="4900" b="1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4900" b="1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Banjir</a:t>
            </a:r>
            <a:r>
              <a:rPr lang="en-US" sz="4900" b="1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Tinggi Jika</a:t>
            </a:r>
          </a:p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 b="1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4900" b="1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37,610 </a:t>
            </a:r>
            <a:r>
              <a:rPr lang="en-US" sz="4900" b="1" dirty="0" err="1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juta</a:t>
            </a:r>
            <a:r>
              <a:rPr lang="en-US" sz="4900" b="1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Ha </a:t>
            </a:r>
            <a:r>
              <a:rPr lang="en-US" sz="4900" b="1" dirty="0" err="1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Izin</a:t>
            </a:r>
            <a:r>
              <a:rPr lang="en-US" sz="4900" b="1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4900" b="1" dirty="0" err="1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Dioperasionalkan</a:t>
            </a:r>
            <a:r>
              <a:rPr lang="en-US" sz="4900" b="1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4900" b="1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Seluruhnya</a:t>
            </a:r>
            <a:endParaRPr sz="4900" b="1" dirty="0">
              <a:solidFill>
                <a:srgbClr val="134E1A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graphicFrame>
        <p:nvGraphicFramePr>
          <p:cNvPr id="8" name="Google Shape;115;p21">
            <a:extLst>
              <a:ext uri="{FF2B5EF4-FFF2-40B4-BE49-F238E27FC236}">
                <a16:creationId xmlns:a16="http://schemas.microsoft.com/office/drawing/2014/main" id="{4C12044B-BBFE-EA0D-A188-6D47F9D8EC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3462220"/>
              </p:ext>
            </p:extLst>
          </p:nvPr>
        </p:nvGraphicFramePr>
        <p:xfrm>
          <a:off x="312348" y="2014809"/>
          <a:ext cx="17663301" cy="621793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4753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54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5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55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954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553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753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4552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06278">
                <a:tc gridSpan="8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Luas Risiko Bencana Banjir dengan kategori tinggi di Kawasan Hutan Yang Dibebani Izin </a:t>
                      </a:r>
                      <a:endParaRPr sz="1800" b="1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699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Kawasan Hutan</a:t>
                      </a:r>
                      <a:endParaRPr sz="1800" b="1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Tumpang Tindih</a:t>
                      </a:r>
                      <a:endParaRPr sz="1800" b="1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Tambang</a:t>
                      </a:r>
                      <a:endParaRPr sz="1800" b="1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Kebun</a:t>
                      </a:r>
                      <a:endParaRPr sz="1800" b="1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PBPH Hutan Alam</a:t>
                      </a:r>
                      <a:endParaRPr sz="1800" b="1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PBPH Hutan Tanaman</a:t>
                      </a:r>
                      <a:endParaRPr sz="1800" b="1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</a:rPr>
                        <a:t>Pemanfaatan RE/Jasling</a:t>
                      </a:r>
                      <a:endParaRPr sz="1800" b="1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Total</a:t>
                      </a:r>
                      <a:endParaRPr sz="1800" b="1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8129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Kawasan Konservasi</a:t>
                      </a:r>
                      <a:endParaRPr sz="18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154.52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1,872.23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49,088.76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      	335.67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       	2,342.03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	294.89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	54,088.10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8129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Hutan Lindung</a:t>
                      </a:r>
                      <a:endParaRPr sz="18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/>
                        <a:t>                699.44</a:t>
                      </a:r>
                      <a:endParaRPr sz="1800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10,942.79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90,461.99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   3,875.07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          1,721.58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	1,881.91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	109,582.78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816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Hutan Produksi</a:t>
                      </a:r>
                      <a:endParaRPr sz="18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465,653.20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96,130.08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314,153.62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388,390.08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   2,359,483.31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	349,470.56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/>
                        <a:t>   3,973,280.86</a:t>
                      </a:r>
                      <a:endParaRPr sz="1800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8129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Hutan Produksi Terbatas</a:t>
                      </a:r>
                      <a:endParaRPr sz="18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42,945.52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22,120.32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156,185.59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296,687.89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        	72,921.99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	89,089.50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	679,950.82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8129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Hutan Produksi Konversi</a:t>
                      </a:r>
                      <a:endParaRPr sz="18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50,317.39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83,139.88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727,626.02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 98,700.35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        	21,199.23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	12,077.03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	993,059.90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8129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Badan Air</a:t>
                      </a:r>
                      <a:endParaRPr sz="18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     478.14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4,236.95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9,401.84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   3,842.66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              391.23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	307.57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	18,658.38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3816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 dirty="0"/>
                        <a:t>Total</a:t>
                      </a:r>
                      <a:endParaRPr sz="1800" b="1" dirty="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         560,248.22</a:t>
                      </a:r>
                      <a:endParaRPr sz="18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 dirty="0"/>
                        <a:t>218,442.25</a:t>
                      </a:r>
                      <a:endParaRPr sz="1800" b="1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   1,346,917.83</a:t>
                      </a:r>
                      <a:endParaRPr sz="18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          791,831.72</a:t>
                      </a:r>
                      <a:endParaRPr sz="18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              2,458,059.37</a:t>
                      </a:r>
                      <a:endParaRPr sz="18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	453,121.45</a:t>
                      </a:r>
                      <a:endParaRPr sz="18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 dirty="0"/>
                        <a:t>   5,828,620.84</a:t>
                      </a:r>
                      <a:endParaRPr sz="1800" b="1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1" name="Google Shape;161;g31609a4834a_0_31">
            <a:extLst>
              <a:ext uri="{FF2B5EF4-FFF2-40B4-BE49-F238E27FC236}">
                <a16:creationId xmlns:a16="http://schemas.microsoft.com/office/drawing/2014/main" id="{5C0B6F7D-59E4-1521-9C3C-33AE0E54B8D2}"/>
              </a:ext>
            </a:extLst>
          </p:cNvPr>
          <p:cNvSpPr/>
          <p:nvPr/>
        </p:nvSpPr>
        <p:spPr>
          <a:xfrm>
            <a:off x="9799113" y="8449736"/>
            <a:ext cx="8176536" cy="1837263"/>
          </a:xfrm>
          <a:prstGeom prst="flowChartProcess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5,828 Juta Ha wilayah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Berisiko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banjir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tinggi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di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semua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fungsi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kawasan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hutan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dan Di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semua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jenis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izin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di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dalam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kawasan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hutan</a:t>
            </a:r>
            <a:endParaRPr lang="en-US" sz="2800" dirty="0">
              <a:solidFill>
                <a:srgbClr val="274E1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311710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>
          <a:extLst>
            <a:ext uri="{FF2B5EF4-FFF2-40B4-BE49-F238E27FC236}">
              <a16:creationId xmlns:a16="http://schemas.microsoft.com/office/drawing/2014/main" id="{840B3EC4-FC5E-7016-2D0B-9E1A09A11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g31609a4834a_0_31">
            <a:extLst>
              <a:ext uri="{FF2B5EF4-FFF2-40B4-BE49-F238E27FC236}">
                <a16:creationId xmlns:a16="http://schemas.microsoft.com/office/drawing/2014/main" id="{1919607A-755B-052A-8FB1-10B6DF82D2E5}"/>
              </a:ext>
            </a:extLst>
          </p:cNvPr>
          <p:cNvGrpSpPr/>
          <p:nvPr/>
        </p:nvGrpSpPr>
        <p:grpSpPr>
          <a:xfrm>
            <a:off x="312350" y="9107670"/>
            <a:ext cx="18288118" cy="1246143"/>
            <a:chOff x="0" y="-57150"/>
            <a:chExt cx="4816592" cy="328200"/>
          </a:xfrm>
        </p:grpSpPr>
        <p:sp>
          <p:nvSpPr>
            <p:cNvPr id="157" name="Google Shape;157;g31609a4834a_0_31">
              <a:extLst>
                <a:ext uri="{FF2B5EF4-FFF2-40B4-BE49-F238E27FC236}">
                  <a16:creationId xmlns:a16="http://schemas.microsoft.com/office/drawing/2014/main" id="{4A470B5A-2E0B-5083-8BD1-D8D627AE17C6}"/>
                </a:ext>
              </a:extLst>
            </p:cNvPr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D9DFCE"/>
            </a:solidFill>
            <a:ln>
              <a:noFill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8" name="Google Shape;158;g31609a4834a_0_31">
              <a:extLst>
                <a:ext uri="{FF2B5EF4-FFF2-40B4-BE49-F238E27FC236}">
                  <a16:creationId xmlns:a16="http://schemas.microsoft.com/office/drawing/2014/main" id="{85215886-DA5E-BA89-5EE8-E4C45D10A1BB}"/>
                </a:ext>
              </a:extLst>
            </p:cNvPr>
            <p:cNvSpPr txBox="1"/>
            <p:nvPr/>
          </p:nvSpPr>
          <p:spPr>
            <a:xfrm>
              <a:off x="0" y="-57150"/>
              <a:ext cx="48165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" name="Google Shape;159;g31609a4834a_0_31">
            <a:extLst>
              <a:ext uri="{FF2B5EF4-FFF2-40B4-BE49-F238E27FC236}">
                <a16:creationId xmlns:a16="http://schemas.microsoft.com/office/drawing/2014/main" id="{2C64A8D7-FC11-5019-6765-780F8D870DE0}"/>
              </a:ext>
            </a:extLst>
          </p:cNvPr>
          <p:cNvSpPr txBox="1"/>
          <p:nvPr/>
        </p:nvSpPr>
        <p:spPr>
          <a:xfrm>
            <a:off x="312349" y="183713"/>
            <a:ext cx="14677280" cy="1749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 b="1" dirty="0" err="1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Risiko</a:t>
            </a:r>
            <a:r>
              <a:rPr lang="en-US" sz="4900" b="1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4900" b="1" dirty="0" err="1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Bencana</a:t>
            </a:r>
            <a:r>
              <a:rPr lang="en-US" sz="4900" b="1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4900" b="1" dirty="0" err="1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Longsor</a:t>
            </a:r>
            <a:r>
              <a:rPr lang="en-US" sz="4900" b="1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Tinggi </a:t>
            </a:r>
            <a:r>
              <a:rPr lang="en-US" sz="4900" b="1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Jika</a:t>
            </a:r>
          </a:p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 b="1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37,610 </a:t>
            </a:r>
            <a:r>
              <a:rPr lang="en-US" sz="4900" b="1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juta</a:t>
            </a:r>
            <a:r>
              <a:rPr lang="en-US" sz="4900" b="1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Ha </a:t>
            </a:r>
            <a:r>
              <a:rPr lang="en-US" sz="4900" b="1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Izin</a:t>
            </a:r>
            <a:r>
              <a:rPr lang="en-US" sz="4900" b="1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4900" b="1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Dioperasionalkan</a:t>
            </a:r>
            <a:r>
              <a:rPr lang="en-US" sz="4900" b="1" dirty="0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4900" b="1" dirty="0" err="1">
                <a:solidFill>
                  <a:srgbClr val="134E1A"/>
                </a:solidFill>
                <a:latin typeface="Impact"/>
                <a:ea typeface="Impact"/>
                <a:cs typeface="Impact"/>
                <a:sym typeface="Impact"/>
              </a:rPr>
              <a:t>Seluruhnya</a:t>
            </a:r>
            <a:endParaRPr sz="4900" b="1" dirty="0">
              <a:solidFill>
                <a:srgbClr val="134E1A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graphicFrame>
        <p:nvGraphicFramePr>
          <p:cNvPr id="10" name="Google Shape;120;p22">
            <a:extLst>
              <a:ext uri="{FF2B5EF4-FFF2-40B4-BE49-F238E27FC236}">
                <a16:creationId xmlns:a16="http://schemas.microsoft.com/office/drawing/2014/main" id="{3B79AD28-CA26-A507-0CB0-80B9C331FF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1386691"/>
              </p:ext>
            </p:extLst>
          </p:nvPr>
        </p:nvGraphicFramePr>
        <p:xfrm>
          <a:off x="506200" y="2013861"/>
          <a:ext cx="17275600" cy="635929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421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1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83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34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494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992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209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40140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07378">
                <a:tc gridSpan="8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Luas Risiko Bencana Longsor </a:t>
                      </a:r>
                      <a:r>
                        <a:rPr lang="en" sz="1800" b="1">
                          <a:solidFill>
                            <a:schemeClr val="dk1"/>
                          </a:solidFill>
                        </a:rPr>
                        <a:t>dengan kategori tinggi </a:t>
                      </a:r>
                      <a:r>
                        <a:rPr lang="en" sz="1800" b="1"/>
                        <a:t>di Kawasan Hutan Yang Dibebani Izin</a:t>
                      </a:r>
                      <a:endParaRPr sz="18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92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Kawasan Hutan</a:t>
                      </a:r>
                      <a:endParaRPr sz="18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Tumpang Tindih</a:t>
                      </a:r>
                      <a:endParaRPr sz="18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Tambang</a:t>
                      </a:r>
                      <a:endParaRPr sz="18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Kebun</a:t>
                      </a:r>
                      <a:endParaRPr sz="18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PBPH Hutan Alam</a:t>
                      </a:r>
                      <a:endParaRPr sz="18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PBPH Hutan Tanaman</a:t>
                      </a:r>
                      <a:endParaRPr sz="18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Pemanfaatan RE/Jasling</a:t>
                      </a:r>
                      <a:endParaRPr sz="18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Total</a:t>
                      </a:r>
                      <a:endParaRPr sz="18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189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Kawasan Konservasi</a:t>
                      </a:r>
                      <a:endParaRPr sz="18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       	11.09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12,644.10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12,324.26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12,668.66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          2,033.66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/>
                        <a:t>                     	150.62</a:t>
                      </a:r>
                      <a:endParaRPr sz="1800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	39,832.39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189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Hutan Lindung</a:t>
                      </a:r>
                      <a:endParaRPr sz="18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22,951.36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410,527.04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59,277.94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145,600.91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       	27,485.39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              0.01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	665,842.65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189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Hutan Produksi</a:t>
                      </a:r>
                      <a:endParaRPr sz="18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193,485.79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177,781.37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33,714.04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740,356.57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      	429,784.90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      	6,668.35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1,581,791.01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189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Hutan Produksi Terbatas</a:t>
                      </a:r>
                      <a:endParaRPr sz="18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179,331.24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388,869.92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23,118.03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/>
                        <a:t>       3,436,752.48</a:t>
                      </a:r>
                      <a:endParaRPr sz="1800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      	211,920.85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    	90,664.64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4,330,657.17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189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Hutan Produksi Konversi</a:t>
                      </a:r>
                      <a:endParaRPr sz="18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23,722.23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78,284.22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37,387.83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97,592.53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          3,809.01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          560.92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	241,356.74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189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Badan Air</a:t>
                      </a:r>
                      <a:endParaRPr sz="1800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     201.93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920.82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1,041.57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  3,713.53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             325.56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                   9.69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/>
                        <a:t>       	6,213.09</a:t>
                      </a:r>
                      <a:endParaRPr sz="180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9189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Total</a:t>
                      </a:r>
                      <a:endParaRPr sz="1800" b="1"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         419,703.64</a:t>
                      </a:r>
                      <a:endParaRPr sz="18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   1,069,027.48</a:t>
                      </a:r>
                      <a:endParaRPr sz="18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166,863.66</a:t>
                      </a:r>
                      <a:endParaRPr sz="18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      4,436,684.67</a:t>
                      </a:r>
                      <a:endParaRPr sz="18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 dirty="0"/>
                        <a:t>                  	675,359.37</a:t>
                      </a:r>
                      <a:endParaRPr sz="1800" b="1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/>
                        <a:t>                	98,054.23</a:t>
                      </a:r>
                      <a:endParaRPr sz="1800" b="1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 dirty="0"/>
                        <a:t>   6,865,693.05</a:t>
                      </a:r>
                      <a:endParaRPr sz="1800" b="1" dirty="0"/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Google Shape;161;g31609a4834a_0_31">
            <a:extLst>
              <a:ext uri="{FF2B5EF4-FFF2-40B4-BE49-F238E27FC236}">
                <a16:creationId xmlns:a16="http://schemas.microsoft.com/office/drawing/2014/main" id="{F0B054E7-CCF6-D573-0B79-B302FBFF5D4D}"/>
              </a:ext>
            </a:extLst>
          </p:cNvPr>
          <p:cNvSpPr/>
          <p:nvPr/>
        </p:nvSpPr>
        <p:spPr>
          <a:xfrm>
            <a:off x="508290" y="8449737"/>
            <a:ext cx="8176536" cy="1837263"/>
          </a:xfrm>
          <a:prstGeom prst="flowChartProcess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Longsor</a:t>
            </a:r>
            <a:r>
              <a:rPr lang="en-US" sz="36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Tinggi</a:t>
            </a: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Operasional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izin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di HPT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berisiko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tinggi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longsor</a:t>
            </a:r>
            <a:endParaRPr lang="en-US" sz="2800" dirty="0">
              <a:solidFill>
                <a:srgbClr val="274E13"/>
              </a:solidFill>
              <a:highlight>
                <a:srgbClr val="FFFF00"/>
              </a:highlight>
              <a:latin typeface="Impact"/>
              <a:ea typeface="Impact"/>
              <a:cs typeface="Impact"/>
              <a:sym typeface="Impact"/>
            </a:endParaRP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Operasional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PBPH-HA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beresiko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banjir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tinggi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dengan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capai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4,436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juta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Ha</a:t>
            </a:r>
          </a:p>
        </p:txBody>
      </p:sp>
      <p:sp>
        <p:nvSpPr>
          <p:cNvPr id="3" name="Google Shape;161;g31609a4834a_0_31">
            <a:extLst>
              <a:ext uri="{FF2B5EF4-FFF2-40B4-BE49-F238E27FC236}">
                <a16:creationId xmlns:a16="http://schemas.microsoft.com/office/drawing/2014/main" id="{DCF46FAF-CAA7-C4A4-0731-EEC193534EC5}"/>
              </a:ext>
            </a:extLst>
          </p:cNvPr>
          <p:cNvSpPr/>
          <p:nvPr/>
        </p:nvSpPr>
        <p:spPr>
          <a:xfrm>
            <a:off x="9799113" y="8449736"/>
            <a:ext cx="8176536" cy="1837263"/>
          </a:xfrm>
          <a:prstGeom prst="flowChartProcess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6,865 Juta Ha wilayah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Berisiko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longsor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tinggi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di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semua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fungsi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kawasan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hutan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dan Di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semua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jenis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izin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di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dalam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kawasan</a:t>
            </a:r>
            <a:r>
              <a:rPr lang="en-US" sz="28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hutan</a:t>
            </a:r>
            <a:endParaRPr lang="en-US" sz="2800" dirty="0">
              <a:solidFill>
                <a:srgbClr val="274E1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1491691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>
          <a:extLst>
            <a:ext uri="{FF2B5EF4-FFF2-40B4-BE49-F238E27FC236}">
              <a16:creationId xmlns:a16="http://schemas.microsoft.com/office/drawing/2014/main" id="{4D53DC41-0D96-00EF-0629-6DE10FABD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g31609a4834a_0_31">
            <a:extLst>
              <a:ext uri="{FF2B5EF4-FFF2-40B4-BE49-F238E27FC236}">
                <a16:creationId xmlns:a16="http://schemas.microsoft.com/office/drawing/2014/main" id="{57FAC128-9A96-A722-6045-BB91F212B3A5}"/>
              </a:ext>
            </a:extLst>
          </p:cNvPr>
          <p:cNvGrpSpPr/>
          <p:nvPr/>
        </p:nvGrpSpPr>
        <p:grpSpPr>
          <a:xfrm>
            <a:off x="312350" y="9107670"/>
            <a:ext cx="18288118" cy="1246143"/>
            <a:chOff x="0" y="-57150"/>
            <a:chExt cx="4816592" cy="328200"/>
          </a:xfrm>
        </p:grpSpPr>
        <p:sp>
          <p:nvSpPr>
            <p:cNvPr id="157" name="Google Shape;157;g31609a4834a_0_31">
              <a:extLst>
                <a:ext uri="{FF2B5EF4-FFF2-40B4-BE49-F238E27FC236}">
                  <a16:creationId xmlns:a16="http://schemas.microsoft.com/office/drawing/2014/main" id="{C9A09EBD-496E-BA8A-AC5F-88DA2F473E1B}"/>
                </a:ext>
              </a:extLst>
            </p:cNvPr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D9DFCE"/>
            </a:solidFill>
            <a:ln>
              <a:noFill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8" name="Google Shape;158;g31609a4834a_0_31">
              <a:extLst>
                <a:ext uri="{FF2B5EF4-FFF2-40B4-BE49-F238E27FC236}">
                  <a16:creationId xmlns:a16="http://schemas.microsoft.com/office/drawing/2014/main" id="{0E24F73A-282B-7A03-EB48-E8811895B7B0}"/>
                </a:ext>
              </a:extLst>
            </p:cNvPr>
            <p:cNvSpPr txBox="1"/>
            <p:nvPr/>
          </p:nvSpPr>
          <p:spPr>
            <a:xfrm>
              <a:off x="0" y="-57150"/>
              <a:ext cx="4816500" cy="32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" name="Google Shape;159;g31609a4834a_0_31">
            <a:extLst>
              <a:ext uri="{FF2B5EF4-FFF2-40B4-BE49-F238E27FC236}">
                <a16:creationId xmlns:a16="http://schemas.microsoft.com/office/drawing/2014/main" id="{6BF5A21C-4BAC-D72D-0B32-4F5DB7CF8C90}"/>
              </a:ext>
            </a:extLst>
          </p:cNvPr>
          <p:cNvSpPr txBox="1"/>
          <p:nvPr/>
        </p:nvSpPr>
        <p:spPr>
          <a:xfrm>
            <a:off x="312349" y="183713"/>
            <a:ext cx="14677280" cy="874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 b="1" dirty="0" err="1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Arah</a:t>
            </a:r>
            <a:r>
              <a:rPr lang="en-US" sz="4900" b="1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4900" b="1" dirty="0" err="1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Revisi</a:t>
            </a:r>
            <a:r>
              <a:rPr lang="en-US" sz="4900" b="1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UU </a:t>
            </a:r>
            <a:r>
              <a:rPr lang="en-US" sz="4900" b="1" dirty="0" err="1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Kehutanan</a:t>
            </a:r>
            <a:r>
              <a:rPr lang="en-US" sz="4900" b="1" dirty="0">
                <a:solidFill>
                  <a:srgbClr val="134E1A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Economic Value?</a:t>
            </a:r>
            <a:endParaRPr sz="4900" b="1" dirty="0">
              <a:solidFill>
                <a:srgbClr val="134E1A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" name="Google Shape;161;g31609a4834a_0_31">
            <a:extLst>
              <a:ext uri="{FF2B5EF4-FFF2-40B4-BE49-F238E27FC236}">
                <a16:creationId xmlns:a16="http://schemas.microsoft.com/office/drawing/2014/main" id="{CC9601D1-6556-FB6D-B6CF-69FD3001FECD}"/>
              </a:ext>
            </a:extLst>
          </p:cNvPr>
          <p:cNvSpPr/>
          <p:nvPr/>
        </p:nvSpPr>
        <p:spPr>
          <a:xfrm>
            <a:off x="508289" y="1351935"/>
            <a:ext cx="9680739" cy="7607844"/>
          </a:xfrm>
          <a:prstGeom prst="flowChartProcess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Konsekuensi</a:t>
            </a:r>
            <a:endParaRPr lang="en-US" sz="3600" dirty="0">
              <a:solidFill>
                <a:srgbClr val="274E13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Untuk</a:t>
            </a:r>
            <a:r>
              <a:rPr lang="en-US" sz="36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36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meningkatkan</a:t>
            </a:r>
            <a:r>
              <a:rPr lang="en-US" sz="36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PDB 0,6% </a:t>
            </a:r>
            <a:r>
              <a:rPr lang="en-US" sz="36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ke</a:t>
            </a:r>
            <a:r>
              <a:rPr lang="en-US" sz="36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 3,8% Sektor </a:t>
            </a:r>
            <a:r>
              <a:rPr lang="en-US" sz="3600" dirty="0" err="1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Kehutanan</a:t>
            </a:r>
            <a:r>
              <a:rPr lang="en-US" sz="3600" dirty="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:</a:t>
            </a: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Deforestasi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Hutan Alam di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semua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fungsi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kawasan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(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Lindung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,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Produksi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, dan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Konservasi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)</a:t>
            </a: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Hilangnya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fungsi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konservasi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air dan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tanah</a:t>
            </a:r>
            <a:endParaRPr lang="en-US" sz="2800" dirty="0">
              <a:solidFill>
                <a:srgbClr val="274E13"/>
              </a:solidFill>
              <a:highlight>
                <a:srgbClr val="FFFF00"/>
              </a:highlight>
              <a:latin typeface="Impact"/>
              <a:ea typeface="Impact"/>
              <a:cs typeface="Impact"/>
              <a:sym typeface="Impact"/>
            </a:endParaRP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Kaw.Konservasi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Wingdings" pitchFamily="2" charset="2"/>
              </a:rPr>
              <a:t>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Konsesi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Restorasi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Ekosistem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dan Panas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Bumi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--&gt;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Eksklusifitas</a:t>
            </a:r>
            <a:endParaRPr lang="en-US" sz="2800" dirty="0">
              <a:solidFill>
                <a:srgbClr val="274E13"/>
              </a:solidFill>
              <a:highlight>
                <a:srgbClr val="FFFF00"/>
              </a:highlight>
              <a:latin typeface="Impact"/>
              <a:ea typeface="Impact"/>
              <a:cs typeface="Impact"/>
              <a:sym typeface="Impact"/>
            </a:endParaRP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Hilangnya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ruang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hidup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masyarakat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adat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dan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komunitas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local</a:t>
            </a: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Ketimpangan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penguasaan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hutan</a:t>
            </a:r>
            <a:r>
              <a:rPr lang="en-US" sz="2800" dirty="0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 dan </a:t>
            </a:r>
            <a:r>
              <a:rPr lang="en-US" sz="2800" dirty="0" err="1">
                <a:solidFill>
                  <a:srgbClr val="274E13"/>
                </a:solidFill>
                <a:highlight>
                  <a:srgbClr val="FFFF00"/>
                </a:highlight>
                <a:latin typeface="Impact"/>
                <a:ea typeface="Impact"/>
                <a:cs typeface="Impact"/>
                <a:sym typeface="Impact"/>
              </a:rPr>
              <a:t>lahan</a:t>
            </a:r>
            <a:endParaRPr lang="en-US" sz="2800" dirty="0">
              <a:solidFill>
                <a:srgbClr val="274E13"/>
              </a:solidFill>
              <a:highlight>
                <a:srgbClr val="FFFF00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3717997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ampungan Konten 6" descr="Sebuah gambar berisi teks, peta, cuplikan layar, atlas&#10;&#10;Deskripsi dibuat secara otomatis">
            <a:extLst>
              <a:ext uri="{FF2B5EF4-FFF2-40B4-BE49-F238E27FC236}">
                <a16:creationId xmlns:a16="http://schemas.microsoft.com/office/drawing/2014/main" id="{456C4A8B-1DBD-E39E-2655-FD6240E75E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39442" y="1"/>
            <a:ext cx="14748558" cy="10422082"/>
          </a:xfrm>
        </p:spPr>
      </p:pic>
      <p:sp>
        <p:nvSpPr>
          <p:cNvPr id="4" name="Content Placeholder 8">
            <a:extLst>
              <a:ext uri="{FF2B5EF4-FFF2-40B4-BE49-F238E27FC236}">
                <a16:creationId xmlns:a16="http://schemas.microsoft.com/office/drawing/2014/main" id="{7018E1E4-6F36-1BFD-2DCD-40096F31E589}"/>
              </a:ext>
            </a:extLst>
          </p:cNvPr>
          <p:cNvSpPr txBox="1">
            <a:spLocks/>
          </p:cNvSpPr>
          <p:nvPr/>
        </p:nvSpPr>
        <p:spPr>
          <a:xfrm>
            <a:off x="290945" y="2867891"/>
            <a:ext cx="3305225" cy="6301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None/>
            </a:pPr>
            <a:r>
              <a:rPr lang="en-US" sz="3600" dirty="0" err="1">
                <a:solidFill>
                  <a:schemeClr val="tx1"/>
                </a:solidFill>
                <a:latin typeface="Impact" panose="020B0806030902050204" pitchFamily="34" charset="0"/>
              </a:rPr>
              <a:t>Bagaimana</a:t>
            </a:r>
            <a:r>
              <a:rPr lang="en-US" sz="3600" dirty="0">
                <a:solidFill>
                  <a:schemeClr val="tx1"/>
                </a:solidFill>
                <a:latin typeface="Impact" panose="020B080603090205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Impact" panose="020B0806030902050204" pitchFamily="34" charset="0"/>
              </a:rPr>
              <a:t>proyek</a:t>
            </a:r>
            <a:r>
              <a:rPr lang="en-US" sz="3600" dirty="0">
                <a:solidFill>
                  <a:schemeClr val="tx1"/>
                </a:solidFill>
                <a:latin typeface="Impact" panose="020B080603090205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Impact" panose="020B0806030902050204" pitchFamily="34" charset="0"/>
              </a:rPr>
              <a:t>ketahanan</a:t>
            </a:r>
            <a:r>
              <a:rPr lang="en-US" sz="3600" dirty="0">
                <a:solidFill>
                  <a:schemeClr val="tx1"/>
                </a:solidFill>
                <a:latin typeface="Impact" panose="020B080603090205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Impact" panose="020B0806030902050204" pitchFamily="34" charset="0"/>
              </a:rPr>
              <a:t>energi</a:t>
            </a:r>
            <a:r>
              <a:rPr lang="en-US" sz="3600" dirty="0">
                <a:solidFill>
                  <a:schemeClr val="tx1"/>
                </a:solidFill>
                <a:latin typeface="Impact" panose="020B080603090205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highlight>
                  <a:srgbClr val="FFFF00"/>
                </a:highlight>
                <a:latin typeface="Impact" panose="020B0806030902050204" pitchFamily="34" charset="0"/>
              </a:rPr>
              <a:t>menggunduli</a:t>
            </a:r>
            <a:r>
              <a:rPr lang="en-US" sz="3600" dirty="0">
                <a:solidFill>
                  <a:schemeClr val="tx1"/>
                </a:solidFill>
                <a:highlight>
                  <a:srgbClr val="FFFF00"/>
                </a:highlight>
                <a:latin typeface="Impact" panose="020B080603090205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highlight>
                  <a:srgbClr val="FFFF00"/>
                </a:highlight>
                <a:latin typeface="Impact" panose="020B0806030902050204" pitchFamily="34" charset="0"/>
              </a:rPr>
              <a:t>hutan</a:t>
            </a:r>
            <a:r>
              <a:rPr lang="en-US" sz="3600" dirty="0">
                <a:solidFill>
                  <a:schemeClr val="tx1"/>
                </a:solidFill>
                <a:highlight>
                  <a:srgbClr val="FFFF00"/>
                </a:highlight>
                <a:latin typeface="Impact" panose="020B080603090205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64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1609a4834a_0_159"/>
          <p:cNvSpPr txBox="1"/>
          <p:nvPr/>
        </p:nvSpPr>
        <p:spPr>
          <a:xfrm>
            <a:off x="5232603" y="3640747"/>
            <a:ext cx="93612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FFFFFF"/>
                </a:solidFill>
                <a:latin typeface="Albert Sans"/>
                <a:ea typeface="Albert Sans"/>
                <a:cs typeface="Albert Sans"/>
                <a:sym typeface="Albert Sans"/>
              </a:rPr>
              <a:t>FOREST WATCH INDONESIA</a:t>
            </a:r>
            <a:endParaRPr sz="5000" b="1">
              <a:solidFill>
                <a:srgbClr val="FFFFFF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217" name="Google Shape;217;g31609a4834a_0_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-66682"/>
            <a:ext cx="18135600" cy="102012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16704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72791B5-AD5D-47EA-7F7F-81591704DB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24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16925</TotalTime>
  <Words>1451</Words>
  <Application>Microsoft Macintosh PowerPoint</Application>
  <PresentationFormat>Kustom</PresentationFormat>
  <Paragraphs>516</Paragraphs>
  <Slides>19</Slides>
  <Notes>17</Notes>
  <HiddenSlides>0</HiddenSlides>
  <MMClips>0</MMClips>
  <ScaleCrop>false</ScaleCrop>
  <HeadingPairs>
    <vt:vector size="6" baseType="variant">
      <vt:variant>
        <vt:lpstr>Font Dipakai</vt:lpstr>
      </vt:variant>
      <vt:variant>
        <vt:i4>5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19</vt:i4>
      </vt:variant>
    </vt:vector>
  </HeadingPairs>
  <TitlesOfParts>
    <vt:vector size="25" baseType="lpstr">
      <vt:lpstr>Arial</vt:lpstr>
      <vt:lpstr>Albert Sans</vt:lpstr>
      <vt:lpstr>Impact</vt:lpstr>
      <vt:lpstr>Anton</vt:lpstr>
      <vt:lpstr>Calibri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prayoga putra</cp:lastModifiedBy>
  <cp:revision>27</cp:revision>
  <dcterms:created xsi:type="dcterms:W3CDTF">2006-08-16T00:00:00Z</dcterms:created>
  <dcterms:modified xsi:type="dcterms:W3CDTF">2025-02-21T08:26:08Z</dcterms:modified>
</cp:coreProperties>
</file>