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613" autoAdjust="0"/>
  </p:normalViewPr>
  <p:slideViewPr>
    <p:cSldViewPr snapToGrid="0">
      <p:cViewPr>
        <p:scale>
          <a:sx n="99" d="100"/>
          <a:sy n="99" d="100"/>
        </p:scale>
        <p:origin x="-692" y="-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14A66F-D772-4A35-98A3-C6E41AD2461C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35FB53B-4E1A-48F9-8A64-D4012B8963A8}">
      <dgm:prSet/>
      <dgm:spPr/>
      <dgm:t>
        <a:bodyPr/>
        <a:lstStyle/>
        <a:p>
          <a:r>
            <a:rPr lang="en-ID" b="1"/>
            <a:t>Penguatan Regulasi dan Pengawasan:</a:t>
          </a:r>
          <a:endParaRPr lang="en-US"/>
        </a:p>
      </dgm:t>
    </dgm:pt>
    <dgm:pt modelId="{C3EE0B76-6225-4989-8199-B1C3DDEAFB17}" type="parTrans" cxnId="{03017CBC-BCA1-4DF1-B6BA-62ABDEEF3701}">
      <dgm:prSet/>
      <dgm:spPr/>
      <dgm:t>
        <a:bodyPr/>
        <a:lstStyle/>
        <a:p>
          <a:endParaRPr lang="en-US"/>
        </a:p>
      </dgm:t>
    </dgm:pt>
    <dgm:pt modelId="{2321F53B-39BD-4987-8DEE-3FB1D33847AB}" type="sibTrans" cxnId="{03017CBC-BCA1-4DF1-B6BA-62ABDEEF3701}">
      <dgm:prSet/>
      <dgm:spPr/>
      <dgm:t>
        <a:bodyPr/>
        <a:lstStyle/>
        <a:p>
          <a:endParaRPr lang="en-US"/>
        </a:p>
      </dgm:t>
    </dgm:pt>
    <dgm:pt modelId="{BC907763-995A-4EB2-ADE4-2B5E547E313B}">
      <dgm:prSet/>
      <dgm:spPr/>
      <dgm:t>
        <a:bodyPr/>
        <a:lstStyle/>
        <a:p>
          <a:r>
            <a:rPr lang="en-ID"/>
            <a:t>Meningkatkan regulasi untuk menutup celah hukum dalam ekspor hasil hutan seperti wood pellet.</a:t>
          </a:r>
          <a:endParaRPr lang="en-US"/>
        </a:p>
      </dgm:t>
    </dgm:pt>
    <dgm:pt modelId="{8AA924AD-3B77-4E94-A0FD-F880E8115F6A}" type="parTrans" cxnId="{9DBEF10B-305E-4746-851A-81969A50F058}">
      <dgm:prSet/>
      <dgm:spPr/>
      <dgm:t>
        <a:bodyPr/>
        <a:lstStyle/>
        <a:p>
          <a:endParaRPr lang="en-US"/>
        </a:p>
      </dgm:t>
    </dgm:pt>
    <dgm:pt modelId="{35418FE8-4EBC-48D6-AB18-E33DC2489241}" type="sibTrans" cxnId="{9DBEF10B-305E-4746-851A-81969A50F058}">
      <dgm:prSet/>
      <dgm:spPr/>
      <dgm:t>
        <a:bodyPr/>
        <a:lstStyle/>
        <a:p>
          <a:endParaRPr lang="en-US"/>
        </a:p>
      </dgm:t>
    </dgm:pt>
    <dgm:pt modelId="{13E68263-D27C-4FEE-BA97-454618DE7E58}">
      <dgm:prSet/>
      <dgm:spPr/>
      <dgm:t>
        <a:bodyPr/>
        <a:lstStyle/>
        <a:p>
          <a:r>
            <a:rPr lang="en-ID"/>
            <a:t>Penerapan kontrol ketat di titik-titik ekspor untuk mencegah pengiriman ilegal.</a:t>
          </a:r>
          <a:endParaRPr lang="en-US"/>
        </a:p>
      </dgm:t>
    </dgm:pt>
    <dgm:pt modelId="{9CAE004B-F8F3-452B-BB80-C5CDC5A2F5A6}" type="parTrans" cxnId="{288CE198-498B-4F5F-B42E-E8E4CA9E1DA1}">
      <dgm:prSet/>
      <dgm:spPr/>
      <dgm:t>
        <a:bodyPr/>
        <a:lstStyle/>
        <a:p>
          <a:endParaRPr lang="en-US"/>
        </a:p>
      </dgm:t>
    </dgm:pt>
    <dgm:pt modelId="{52130425-3753-4D6F-9843-69D2D1A1D45D}" type="sibTrans" cxnId="{288CE198-498B-4F5F-B42E-E8E4CA9E1DA1}">
      <dgm:prSet/>
      <dgm:spPr/>
      <dgm:t>
        <a:bodyPr/>
        <a:lstStyle/>
        <a:p>
          <a:endParaRPr lang="en-US"/>
        </a:p>
      </dgm:t>
    </dgm:pt>
    <dgm:pt modelId="{87D1848A-B7F4-4791-97AC-0A281181BF8F}">
      <dgm:prSet/>
      <dgm:spPr/>
      <dgm:t>
        <a:bodyPr/>
        <a:lstStyle/>
        <a:p>
          <a:r>
            <a:rPr lang="en-ID" b="1"/>
            <a:t>Pengembangan Sistem Digital dan Transparansi:</a:t>
          </a:r>
          <a:endParaRPr lang="en-US"/>
        </a:p>
      </dgm:t>
    </dgm:pt>
    <dgm:pt modelId="{4F4F12BF-F498-4474-B664-AD77883A8119}" type="parTrans" cxnId="{41A88640-35BF-4D83-825C-B0DB7969D5EB}">
      <dgm:prSet/>
      <dgm:spPr/>
      <dgm:t>
        <a:bodyPr/>
        <a:lstStyle/>
        <a:p>
          <a:endParaRPr lang="en-US"/>
        </a:p>
      </dgm:t>
    </dgm:pt>
    <dgm:pt modelId="{B6E09DBE-E690-4E00-95D6-FE33844A25DD}" type="sibTrans" cxnId="{41A88640-35BF-4D83-825C-B0DB7969D5EB}">
      <dgm:prSet/>
      <dgm:spPr/>
      <dgm:t>
        <a:bodyPr/>
        <a:lstStyle/>
        <a:p>
          <a:endParaRPr lang="en-US"/>
        </a:p>
      </dgm:t>
    </dgm:pt>
    <dgm:pt modelId="{42E06AF3-0861-4F73-BC13-BCF589214A79}">
      <dgm:prSet/>
      <dgm:spPr/>
      <dgm:t>
        <a:bodyPr/>
        <a:lstStyle/>
        <a:p>
          <a:r>
            <a:rPr lang="en-ID"/>
            <a:t>Mengimplementasikan teknologi digital untuk melacak transaksi dan dokumen ekspor secara real-time.</a:t>
          </a:r>
          <a:endParaRPr lang="en-US"/>
        </a:p>
      </dgm:t>
    </dgm:pt>
    <dgm:pt modelId="{B0C4844B-A5FE-4F35-980F-B6871DF6D84B}" type="parTrans" cxnId="{0D1CA77F-E5A6-4732-A42C-A2E0CBB2A080}">
      <dgm:prSet/>
      <dgm:spPr/>
      <dgm:t>
        <a:bodyPr/>
        <a:lstStyle/>
        <a:p>
          <a:endParaRPr lang="en-US"/>
        </a:p>
      </dgm:t>
    </dgm:pt>
    <dgm:pt modelId="{7BBB877E-5568-47E3-BE0A-7271F6266016}" type="sibTrans" cxnId="{0D1CA77F-E5A6-4732-A42C-A2E0CBB2A080}">
      <dgm:prSet/>
      <dgm:spPr/>
      <dgm:t>
        <a:bodyPr/>
        <a:lstStyle/>
        <a:p>
          <a:endParaRPr lang="en-US"/>
        </a:p>
      </dgm:t>
    </dgm:pt>
    <dgm:pt modelId="{CEF8332B-5D25-474B-BAB9-0BFED3FF9BEF}">
      <dgm:prSet/>
      <dgm:spPr/>
      <dgm:t>
        <a:bodyPr/>
        <a:lstStyle/>
        <a:p>
          <a:r>
            <a:rPr lang="en-ID"/>
            <a:t>Penggunaan blockchain atau sistem berbasis teknologi lainnya untuk memastikan keaslian dokumen dan pemantauan rantai pasok.</a:t>
          </a:r>
          <a:endParaRPr lang="en-US"/>
        </a:p>
      </dgm:t>
    </dgm:pt>
    <dgm:pt modelId="{AA7C1882-A266-4CAA-9BD7-B0E4EC1B244D}" type="parTrans" cxnId="{A8B839FE-4370-4FC8-91A5-0ABDD64166C2}">
      <dgm:prSet/>
      <dgm:spPr/>
      <dgm:t>
        <a:bodyPr/>
        <a:lstStyle/>
        <a:p>
          <a:endParaRPr lang="en-US"/>
        </a:p>
      </dgm:t>
    </dgm:pt>
    <dgm:pt modelId="{9E396420-E3C8-497C-99E2-C552C9CFE830}" type="sibTrans" cxnId="{A8B839FE-4370-4FC8-91A5-0ABDD64166C2}">
      <dgm:prSet/>
      <dgm:spPr/>
      <dgm:t>
        <a:bodyPr/>
        <a:lstStyle/>
        <a:p>
          <a:endParaRPr lang="en-US"/>
        </a:p>
      </dgm:t>
    </dgm:pt>
    <dgm:pt modelId="{6FB135CE-0D5C-49DE-BE9E-B135566529D0}">
      <dgm:prSet/>
      <dgm:spPr/>
      <dgm:t>
        <a:bodyPr/>
        <a:lstStyle/>
        <a:p>
          <a:r>
            <a:rPr lang="en-ID" b="1"/>
            <a:t>Kerjasama Internasional:</a:t>
          </a:r>
          <a:endParaRPr lang="en-US"/>
        </a:p>
      </dgm:t>
    </dgm:pt>
    <dgm:pt modelId="{82BEFB92-BC21-4753-9B0D-43421FB4F180}" type="parTrans" cxnId="{45833DC6-4118-4C24-BE80-0FF7863F6229}">
      <dgm:prSet/>
      <dgm:spPr/>
      <dgm:t>
        <a:bodyPr/>
        <a:lstStyle/>
        <a:p>
          <a:endParaRPr lang="en-US"/>
        </a:p>
      </dgm:t>
    </dgm:pt>
    <dgm:pt modelId="{8F208711-30E4-4CF3-AA36-5E06A6A27560}" type="sibTrans" cxnId="{45833DC6-4118-4C24-BE80-0FF7863F6229}">
      <dgm:prSet/>
      <dgm:spPr/>
      <dgm:t>
        <a:bodyPr/>
        <a:lstStyle/>
        <a:p>
          <a:endParaRPr lang="en-US"/>
        </a:p>
      </dgm:t>
    </dgm:pt>
    <dgm:pt modelId="{40335A98-76CB-453F-8BDF-C826ADC19EE8}">
      <dgm:prSet/>
      <dgm:spPr/>
      <dgm:t>
        <a:bodyPr/>
        <a:lstStyle/>
        <a:p>
          <a:r>
            <a:rPr lang="en-ID"/>
            <a:t>Kolaborasi antara negara asal (Indonesia) dan negara tujuan ekspor (Korea Selatan, Jepang) untuk memperketat pengawasan perdagangan.</a:t>
          </a:r>
          <a:endParaRPr lang="en-US"/>
        </a:p>
      </dgm:t>
    </dgm:pt>
    <dgm:pt modelId="{FCB61697-5054-4060-B1F2-BA782FEACD95}" type="parTrans" cxnId="{099B2DC4-4F81-418E-9163-28A0D7249835}">
      <dgm:prSet/>
      <dgm:spPr/>
      <dgm:t>
        <a:bodyPr/>
        <a:lstStyle/>
        <a:p>
          <a:endParaRPr lang="en-US"/>
        </a:p>
      </dgm:t>
    </dgm:pt>
    <dgm:pt modelId="{5245DF3E-619C-4928-8A8E-A012FCB8D579}" type="sibTrans" cxnId="{099B2DC4-4F81-418E-9163-28A0D7249835}">
      <dgm:prSet/>
      <dgm:spPr/>
      <dgm:t>
        <a:bodyPr/>
        <a:lstStyle/>
        <a:p>
          <a:endParaRPr lang="en-US"/>
        </a:p>
      </dgm:t>
    </dgm:pt>
    <dgm:pt modelId="{EDABBC44-F8AC-49A9-AAF0-B15E72EDC3DE}">
      <dgm:prSet/>
      <dgm:spPr/>
      <dgm:t>
        <a:bodyPr/>
        <a:lstStyle/>
        <a:p>
          <a:r>
            <a:rPr lang="en-ID"/>
            <a:t>Penerapan perjanjian bilateral untuk mengatur dan memantau aktivitas lintas negara dalam ekspor hasil hutan.</a:t>
          </a:r>
          <a:endParaRPr lang="en-US"/>
        </a:p>
      </dgm:t>
    </dgm:pt>
    <dgm:pt modelId="{7E491D08-CCBB-44A4-BDE2-EF5BB6798105}" type="parTrans" cxnId="{B2C8D905-963C-4A99-8768-0500094ADA87}">
      <dgm:prSet/>
      <dgm:spPr/>
      <dgm:t>
        <a:bodyPr/>
        <a:lstStyle/>
        <a:p>
          <a:endParaRPr lang="en-US"/>
        </a:p>
      </dgm:t>
    </dgm:pt>
    <dgm:pt modelId="{1ABEE6BF-8581-4487-BA10-A5BBAA7BFD5F}" type="sibTrans" cxnId="{B2C8D905-963C-4A99-8768-0500094ADA87}">
      <dgm:prSet/>
      <dgm:spPr/>
      <dgm:t>
        <a:bodyPr/>
        <a:lstStyle/>
        <a:p>
          <a:endParaRPr lang="en-US"/>
        </a:p>
      </dgm:t>
    </dgm:pt>
    <dgm:pt modelId="{9D7FF44C-8880-4B1F-AF36-E6A5571092B9}">
      <dgm:prSet/>
      <dgm:spPr/>
      <dgm:t>
        <a:bodyPr/>
        <a:lstStyle/>
        <a:p>
          <a:r>
            <a:rPr lang="en-ID" b="1"/>
            <a:t>Penegakan Hukum dan Sanksi yang Lebih Keras:</a:t>
          </a:r>
          <a:endParaRPr lang="en-US"/>
        </a:p>
      </dgm:t>
    </dgm:pt>
    <dgm:pt modelId="{53714F09-A742-43F3-B0B2-98B99EF85F20}" type="parTrans" cxnId="{469B77F2-AB82-4893-9105-04C0E84EFDD8}">
      <dgm:prSet/>
      <dgm:spPr/>
      <dgm:t>
        <a:bodyPr/>
        <a:lstStyle/>
        <a:p>
          <a:endParaRPr lang="en-US"/>
        </a:p>
      </dgm:t>
    </dgm:pt>
    <dgm:pt modelId="{01F16BBC-2C68-40C1-860F-2F49F5AF73DD}" type="sibTrans" cxnId="{469B77F2-AB82-4893-9105-04C0E84EFDD8}">
      <dgm:prSet/>
      <dgm:spPr/>
      <dgm:t>
        <a:bodyPr/>
        <a:lstStyle/>
        <a:p>
          <a:endParaRPr lang="en-US"/>
        </a:p>
      </dgm:t>
    </dgm:pt>
    <dgm:pt modelId="{2BB701D0-6DFE-41E0-8E12-B434AC38919E}">
      <dgm:prSet/>
      <dgm:spPr/>
      <dgm:t>
        <a:bodyPr/>
        <a:lstStyle/>
        <a:p>
          <a:r>
            <a:rPr lang="en-ID"/>
            <a:t>Memberikan hukuman lebih berat untuk pelaku pencucian uang dan ekspor ilegal.</a:t>
          </a:r>
          <a:endParaRPr lang="en-US"/>
        </a:p>
      </dgm:t>
    </dgm:pt>
    <dgm:pt modelId="{22C52797-F25D-4E16-A977-7752BCB9D880}" type="parTrans" cxnId="{1047A225-EACD-49E7-90CF-ADD0A7EFFEC4}">
      <dgm:prSet/>
      <dgm:spPr/>
      <dgm:t>
        <a:bodyPr/>
        <a:lstStyle/>
        <a:p>
          <a:endParaRPr lang="en-US"/>
        </a:p>
      </dgm:t>
    </dgm:pt>
    <dgm:pt modelId="{9863C37E-FD09-433C-AA9C-FE8C677D1164}" type="sibTrans" cxnId="{1047A225-EACD-49E7-90CF-ADD0A7EFFEC4}">
      <dgm:prSet/>
      <dgm:spPr/>
      <dgm:t>
        <a:bodyPr/>
        <a:lstStyle/>
        <a:p>
          <a:endParaRPr lang="en-US"/>
        </a:p>
      </dgm:t>
    </dgm:pt>
    <dgm:pt modelId="{1EF8CEEE-C331-4E89-9FB2-B411F739B595}">
      <dgm:prSet/>
      <dgm:spPr/>
      <dgm:t>
        <a:bodyPr/>
        <a:lstStyle/>
        <a:p>
          <a:r>
            <a:rPr lang="en-ID"/>
            <a:t>Meningkatkan kapasitas penegak hukum untuk memantau dan menginvestigasi aliran uang hasil dari aktivitas ilegal.</a:t>
          </a:r>
          <a:endParaRPr lang="en-US"/>
        </a:p>
      </dgm:t>
    </dgm:pt>
    <dgm:pt modelId="{240A86E4-414B-4C73-A686-19E301D9E68F}" type="parTrans" cxnId="{0A3763BB-1762-4D25-A117-4555234324F7}">
      <dgm:prSet/>
      <dgm:spPr/>
      <dgm:t>
        <a:bodyPr/>
        <a:lstStyle/>
        <a:p>
          <a:endParaRPr lang="en-US"/>
        </a:p>
      </dgm:t>
    </dgm:pt>
    <dgm:pt modelId="{CA3EF5DB-D432-49CA-A08C-DDAA6CC937E2}" type="sibTrans" cxnId="{0A3763BB-1762-4D25-A117-4555234324F7}">
      <dgm:prSet/>
      <dgm:spPr/>
      <dgm:t>
        <a:bodyPr/>
        <a:lstStyle/>
        <a:p>
          <a:endParaRPr lang="en-US"/>
        </a:p>
      </dgm:t>
    </dgm:pt>
    <dgm:pt modelId="{341386FA-A0DB-416C-B63A-23F7C88A043A}" type="pres">
      <dgm:prSet presAssocID="{5914A66F-D772-4A35-98A3-C6E41AD2461C}" presName="Name0" presStyleCnt="0">
        <dgm:presLayoutVars>
          <dgm:dir/>
          <dgm:animLvl val="lvl"/>
          <dgm:resizeHandles val="exact"/>
        </dgm:presLayoutVars>
      </dgm:prSet>
      <dgm:spPr/>
    </dgm:pt>
    <dgm:pt modelId="{B46AA312-350D-4FD8-923C-D1929A2A4FB4}" type="pres">
      <dgm:prSet presAssocID="{535FB53B-4E1A-48F9-8A64-D4012B8963A8}" presName="composite" presStyleCnt="0"/>
      <dgm:spPr/>
    </dgm:pt>
    <dgm:pt modelId="{E06BE341-5628-4C65-8625-985FBF7A00E6}" type="pres">
      <dgm:prSet presAssocID="{535FB53B-4E1A-48F9-8A64-D4012B8963A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A092C472-BE7C-44EB-9A7F-1A25F8B61CE2}" type="pres">
      <dgm:prSet presAssocID="{535FB53B-4E1A-48F9-8A64-D4012B8963A8}" presName="desTx" presStyleLbl="alignAccFollowNode1" presStyleIdx="0" presStyleCnt="4">
        <dgm:presLayoutVars>
          <dgm:bulletEnabled val="1"/>
        </dgm:presLayoutVars>
      </dgm:prSet>
      <dgm:spPr/>
    </dgm:pt>
    <dgm:pt modelId="{FE25A1DC-1B65-47A6-9990-C2B78347552A}" type="pres">
      <dgm:prSet presAssocID="{2321F53B-39BD-4987-8DEE-3FB1D33847AB}" presName="space" presStyleCnt="0"/>
      <dgm:spPr/>
    </dgm:pt>
    <dgm:pt modelId="{66D2085F-4F0A-4EA1-9293-204C00AD1E43}" type="pres">
      <dgm:prSet presAssocID="{87D1848A-B7F4-4791-97AC-0A281181BF8F}" presName="composite" presStyleCnt="0"/>
      <dgm:spPr/>
    </dgm:pt>
    <dgm:pt modelId="{2CCE2A14-0E87-40BB-BF63-8340EF71F76A}" type="pres">
      <dgm:prSet presAssocID="{87D1848A-B7F4-4791-97AC-0A281181BF8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1019362E-9081-44BB-AFB1-EEF713CC0831}" type="pres">
      <dgm:prSet presAssocID="{87D1848A-B7F4-4791-97AC-0A281181BF8F}" presName="desTx" presStyleLbl="alignAccFollowNode1" presStyleIdx="1" presStyleCnt="4">
        <dgm:presLayoutVars>
          <dgm:bulletEnabled val="1"/>
        </dgm:presLayoutVars>
      </dgm:prSet>
      <dgm:spPr/>
    </dgm:pt>
    <dgm:pt modelId="{EA9D5FD4-3DAA-4B9A-BEB7-1BE2EEAE08C7}" type="pres">
      <dgm:prSet presAssocID="{B6E09DBE-E690-4E00-95D6-FE33844A25DD}" presName="space" presStyleCnt="0"/>
      <dgm:spPr/>
    </dgm:pt>
    <dgm:pt modelId="{D2905F86-F027-4FF1-9CED-DA7F7094C0B6}" type="pres">
      <dgm:prSet presAssocID="{6FB135CE-0D5C-49DE-BE9E-B135566529D0}" presName="composite" presStyleCnt="0"/>
      <dgm:spPr/>
    </dgm:pt>
    <dgm:pt modelId="{F27782FF-1B08-49F9-9295-74138BF492B6}" type="pres">
      <dgm:prSet presAssocID="{6FB135CE-0D5C-49DE-BE9E-B135566529D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E6140B3-7661-44B8-92EA-B182E2872F1B}" type="pres">
      <dgm:prSet presAssocID="{6FB135CE-0D5C-49DE-BE9E-B135566529D0}" presName="desTx" presStyleLbl="alignAccFollowNode1" presStyleIdx="2" presStyleCnt="4">
        <dgm:presLayoutVars>
          <dgm:bulletEnabled val="1"/>
        </dgm:presLayoutVars>
      </dgm:prSet>
      <dgm:spPr/>
    </dgm:pt>
    <dgm:pt modelId="{967E4CCB-3745-4E0F-B592-9FF41520D7B4}" type="pres">
      <dgm:prSet presAssocID="{8F208711-30E4-4CF3-AA36-5E06A6A27560}" presName="space" presStyleCnt="0"/>
      <dgm:spPr/>
    </dgm:pt>
    <dgm:pt modelId="{04B3BE6A-A1F6-4DF1-AEE8-12A2BF7DCA19}" type="pres">
      <dgm:prSet presAssocID="{9D7FF44C-8880-4B1F-AF36-E6A5571092B9}" presName="composite" presStyleCnt="0"/>
      <dgm:spPr/>
    </dgm:pt>
    <dgm:pt modelId="{3DC09AEF-5556-4F42-8B23-176D73D881F4}" type="pres">
      <dgm:prSet presAssocID="{9D7FF44C-8880-4B1F-AF36-E6A5571092B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0A0EBC3-B8C5-40F0-AA93-E259F6C68D47}" type="pres">
      <dgm:prSet presAssocID="{9D7FF44C-8880-4B1F-AF36-E6A5571092B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55C8A502-7165-4436-8AA8-498091074192}" type="presOf" srcId="{1EF8CEEE-C331-4E89-9FB2-B411F739B595}" destId="{50A0EBC3-B8C5-40F0-AA93-E259F6C68D47}" srcOrd="0" destOrd="1" presId="urn:microsoft.com/office/officeart/2005/8/layout/hList1"/>
    <dgm:cxn modelId="{B2C8D905-963C-4A99-8768-0500094ADA87}" srcId="{6FB135CE-0D5C-49DE-BE9E-B135566529D0}" destId="{EDABBC44-F8AC-49A9-AAF0-B15E72EDC3DE}" srcOrd="1" destOrd="0" parTransId="{7E491D08-CCBB-44A4-BDE2-EF5BB6798105}" sibTransId="{1ABEE6BF-8581-4487-BA10-A5BBAA7BFD5F}"/>
    <dgm:cxn modelId="{9DBEF10B-305E-4746-851A-81969A50F058}" srcId="{535FB53B-4E1A-48F9-8A64-D4012B8963A8}" destId="{BC907763-995A-4EB2-ADE4-2B5E547E313B}" srcOrd="0" destOrd="0" parTransId="{8AA924AD-3B77-4E94-A0FD-F880E8115F6A}" sibTransId="{35418FE8-4EBC-48D6-AB18-E33DC2489241}"/>
    <dgm:cxn modelId="{392BD810-42F1-408C-A4EB-33AB3705D0AB}" type="presOf" srcId="{42E06AF3-0861-4F73-BC13-BCF589214A79}" destId="{1019362E-9081-44BB-AFB1-EEF713CC0831}" srcOrd="0" destOrd="0" presId="urn:microsoft.com/office/officeart/2005/8/layout/hList1"/>
    <dgm:cxn modelId="{1047A225-EACD-49E7-90CF-ADD0A7EFFEC4}" srcId="{9D7FF44C-8880-4B1F-AF36-E6A5571092B9}" destId="{2BB701D0-6DFE-41E0-8E12-B434AC38919E}" srcOrd="0" destOrd="0" parTransId="{22C52797-F25D-4E16-A977-7752BCB9D880}" sibTransId="{9863C37E-FD09-433C-AA9C-FE8C677D1164}"/>
    <dgm:cxn modelId="{2DEA472B-C340-4478-ABBD-58ABEF6B2F23}" type="presOf" srcId="{2BB701D0-6DFE-41E0-8E12-B434AC38919E}" destId="{50A0EBC3-B8C5-40F0-AA93-E259F6C68D47}" srcOrd="0" destOrd="0" presId="urn:microsoft.com/office/officeart/2005/8/layout/hList1"/>
    <dgm:cxn modelId="{41A88640-35BF-4D83-825C-B0DB7969D5EB}" srcId="{5914A66F-D772-4A35-98A3-C6E41AD2461C}" destId="{87D1848A-B7F4-4791-97AC-0A281181BF8F}" srcOrd="1" destOrd="0" parTransId="{4F4F12BF-F498-4474-B664-AD77883A8119}" sibTransId="{B6E09DBE-E690-4E00-95D6-FE33844A25DD}"/>
    <dgm:cxn modelId="{E6D2BA60-0FE4-41AA-820E-AE09751DC1E5}" type="presOf" srcId="{535FB53B-4E1A-48F9-8A64-D4012B8963A8}" destId="{E06BE341-5628-4C65-8625-985FBF7A00E6}" srcOrd="0" destOrd="0" presId="urn:microsoft.com/office/officeart/2005/8/layout/hList1"/>
    <dgm:cxn modelId="{011EEC4E-7E3A-4588-9254-F3B08D68C720}" type="presOf" srcId="{13E68263-D27C-4FEE-BA97-454618DE7E58}" destId="{A092C472-BE7C-44EB-9A7F-1A25F8B61CE2}" srcOrd="0" destOrd="1" presId="urn:microsoft.com/office/officeart/2005/8/layout/hList1"/>
    <dgm:cxn modelId="{389DB056-4CD8-4219-83BF-7C24F26BE1A2}" type="presOf" srcId="{9D7FF44C-8880-4B1F-AF36-E6A5571092B9}" destId="{3DC09AEF-5556-4F42-8B23-176D73D881F4}" srcOrd="0" destOrd="0" presId="urn:microsoft.com/office/officeart/2005/8/layout/hList1"/>
    <dgm:cxn modelId="{84F0CF56-1105-458F-8BB6-E918F805BBDB}" type="presOf" srcId="{EDABBC44-F8AC-49A9-AAF0-B15E72EDC3DE}" destId="{FE6140B3-7661-44B8-92EA-B182E2872F1B}" srcOrd="0" destOrd="1" presId="urn:microsoft.com/office/officeart/2005/8/layout/hList1"/>
    <dgm:cxn modelId="{B54ED976-078C-4A89-8545-5F34DABF7348}" type="presOf" srcId="{5914A66F-D772-4A35-98A3-C6E41AD2461C}" destId="{341386FA-A0DB-416C-B63A-23F7C88A043A}" srcOrd="0" destOrd="0" presId="urn:microsoft.com/office/officeart/2005/8/layout/hList1"/>
    <dgm:cxn modelId="{1589F47A-0744-4A70-878A-753703C77D43}" type="presOf" srcId="{CEF8332B-5D25-474B-BAB9-0BFED3FF9BEF}" destId="{1019362E-9081-44BB-AFB1-EEF713CC0831}" srcOrd="0" destOrd="1" presId="urn:microsoft.com/office/officeart/2005/8/layout/hList1"/>
    <dgm:cxn modelId="{0D1CA77F-E5A6-4732-A42C-A2E0CBB2A080}" srcId="{87D1848A-B7F4-4791-97AC-0A281181BF8F}" destId="{42E06AF3-0861-4F73-BC13-BCF589214A79}" srcOrd="0" destOrd="0" parTransId="{B0C4844B-A5FE-4F35-980F-B6871DF6D84B}" sibTransId="{7BBB877E-5568-47E3-BE0A-7271F6266016}"/>
    <dgm:cxn modelId="{980F3687-A6BC-4D79-8DA9-6B4A1BC483DD}" type="presOf" srcId="{BC907763-995A-4EB2-ADE4-2B5E547E313B}" destId="{A092C472-BE7C-44EB-9A7F-1A25F8B61CE2}" srcOrd="0" destOrd="0" presId="urn:microsoft.com/office/officeart/2005/8/layout/hList1"/>
    <dgm:cxn modelId="{05DFB493-AC52-499C-84BD-8663F00A7C65}" type="presOf" srcId="{40335A98-76CB-453F-8BDF-C826ADC19EE8}" destId="{FE6140B3-7661-44B8-92EA-B182E2872F1B}" srcOrd="0" destOrd="0" presId="urn:microsoft.com/office/officeart/2005/8/layout/hList1"/>
    <dgm:cxn modelId="{288CE198-498B-4F5F-B42E-E8E4CA9E1DA1}" srcId="{535FB53B-4E1A-48F9-8A64-D4012B8963A8}" destId="{13E68263-D27C-4FEE-BA97-454618DE7E58}" srcOrd="1" destOrd="0" parTransId="{9CAE004B-F8F3-452B-BB80-C5CDC5A2F5A6}" sibTransId="{52130425-3753-4D6F-9843-69D2D1A1D45D}"/>
    <dgm:cxn modelId="{E444439C-9978-424E-A312-216650E8A65B}" type="presOf" srcId="{87D1848A-B7F4-4791-97AC-0A281181BF8F}" destId="{2CCE2A14-0E87-40BB-BF63-8340EF71F76A}" srcOrd="0" destOrd="0" presId="urn:microsoft.com/office/officeart/2005/8/layout/hList1"/>
    <dgm:cxn modelId="{62E35AB6-7D02-4021-B8E0-DCFF0999FA6D}" type="presOf" srcId="{6FB135CE-0D5C-49DE-BE9E-B135566529D0}" destId="{F27782FF-1B08-49F9-9295-74138BF492B6}" srcOrd="0" destOrd="0" presId="urn:microsoft.com/office/officeart/2005/8/layout/hList1"/>
    <dgm:cxn modelId="{0A3763BB-1762-4D25-A117-4555234324F7}" srcId="{9D7FF44C-8880-4B1F-AF36-E6A5571092B9}" destId="{1EF8CEEE-C331-4E89-9FB2-B411F739B595}" srcOrd="1" destOrd="0" parTransId="{240A86E4-414B-4C73-A686-19E301D9E68F}" sibTransId="{CA3EF5DB-D432-49CA-A08C-DDAA6CC937E2}"/>
    <dgm:cxn modelId="{03017CBC-BCA1-4DF1-B6BA-62ABDEEF3701}" srcId="{5914A66F-D772-4A35-98A3-C6E41AD2461C}" destId="{535FB53B-4E1A-48F9-8A64-D4012B8963A8}" srcOrd="0" destOrd="0" parTransId="{C3EE0B76-6225-4989-8199-B1C3DDEAFB17}" sibTransId="{2321F53B-39BD-4987-8DEE-3FB1D33847AB}"/>
    <dgm:cxn modelId="{099B2DC4-4F81-418E-9163-28A0D7249835}" srcId="{6FB135CE-0D5C-49DE-BE9E-B135566529D0}" destId="{40335A98-76CB-453F-8BDF-C826ADC19EE8}" srcOrd="0" destOrd="0" parTransId="{FCB61697-5054-4060-B1F2-BA782FEACD95}" sibTransId="{5245DF3E-619C-4928-8A8E-A012FCB8D579}"/>
    <dgm:cxn modelId="{45833DC6-4118-4C24-BE80-0FF7863F6229}" srcId="{5914A66F-D772-4A35-98A3-C6E41AD2461C}" destId="{6FB135CE-0D5C-49DE-BE9E-B135566529D0}" srcOrd="2" destOrd="0" parTransId="{82BEFB92-BC21-4753-9B0D-43421FB4F180}" sibTransId="{8F208711-30E4-4CF3-AA36-5E06A6A27560}"/>
    <dgm:cxn modelId="{469B77F2-AB82-4893-9105-04C0E84EFDD8}" srcId="{5914A66F-D772-4A35-98A3-C6E41AD2461C}" destId="{9D7FF44C-8880-4B1F-AF36-E6A5571092B9}" srcOrd="3" destOrd="0" parTransId="{53714F09-A742-43F3-B0B2-98B99EF85F20}" sibTransId="{01F16BBC-2C68-40C1-860F-2F49F5AF73DD}"/>
    <dgm:cxn modelId="{A8B839FE-4370-4FC8-91A5-0ABDD64166C2}" srcId="{87D1848A-B7F4-4791-97AC-0A281181BF8F}" destId="{CEF8332B-5D25-474B-BAB9-0BFED3FF9BEF}" srcOrd="1" destOrd="0" parTransId="{AA7C1882-A266-4CAA-9BD7-B0E4EC1B244D}" sibTransId="{9E396420-E3C8-497C-99E2-C552C9CFE830}"/>
    <dgm:cxn modelId="{80317416-1C31-4E39-9AD1-7D91F31442AE}" type="presParOf" srcId="{341386FA-A0DB-416C-B63A-23F7C88A043A}" destId="{B46AA312-350D-4FD8-923C-D1929A2A4FB4}" srcOrd="0" destOrd="0" presId="urn:microsoft.com/office/officeart/2005/8/layout/hList1"/>
    <dgm:cxn modelId="{3ED61FEC-4CBF-4226-ABEE-A52B8F800FC7}" type="presParOf" srcId="{B46AA312-350D-4FD8-923C-D1929A2A4FB4}" destId="{E06BE341-5628-4C65-8625-985FBF7A00E6}" srcOrd="0" destOrd="0" presId="urn:microsoft.com/office/officeart/2005/8/layout/hList1"/>
    <dgm:cxn modelId="{32FB1C2A-8318-49B6-AC09-E097EE28C652}" type="presParOf" srcId="{B46AA312-350D-4FD8-923C-D1929A2A4FB4}" destId="{A092C472-BE7C-44EB-9A7F-1A25F8B61CE2}" srcOrd="1" destOrd="0" presId="urn:microsoft.com/office/officeart/2005/8/layout/hList1"/>
    <dgm:cxn modelId="{EDE6B3F9-56A5-45B9-83D0-555CADA949C1}" type="presParOf" srcId="{341386FA-A0DB-416C-B63A-23F7C88A043A}" destId="{FE25A1DC-1B65-47A6-9990-C2B78347552A}" srcOrd="1" destOrd="0" presId="urn:microsoft.com/office/officeart/2005/8/layout/hList1"/>
    <dgm:cxn modelId="{76453D91-561F-4FCB-A35E-CBAA7F78BA9C}" type="presParOf" srcId="{341386FA-A0DB-416C-B63A-23F7C88A043A}" destId="{66D2085F-4F0A-4EA1-9293-204C00AD1E43}" srcOrd="2" destOrd="0" presId="urn:microsoft.com/office/officeart/2005/8/layout/hList1"/>
    <dgm:cxn modelId="{D6095F93-5467-473B-ABD1-1520E067F4E6}" type="presParOf" srcId="{66D2085F-4F0A-4EA1-9293-204C00AD1E43}" destId="{2CCE2A14-0E87-40BB-BF63-8340EF71F76A}" srcOrd="0" destOrd="0" presId="urn:microsoft.com/office/officeart/2005/8/layout/hList1"/>
    <dgm:cxn modelId="{B009C4E5-2354-4DD3-B234-A378026F5F06}" type="presParOf" srcId="{66D2085F-4F0A-4EA1-9293-204C00AD1E43}" destId="{1019362E-9081-44BB-AFB1-EEF713CC0831}" srcOrd="1" destOrd="0" presId="urn:microsoft.com/office/officeart/2005/8/layout/hList1"/>
    <dgm:cxn modelId="{0A69FE41-B5A2-4917-BC44-A514927DB7B1}" type="presParOf" srcId="{341386FA-A0DB-416C-B63A-23F7C88A043A}" destId="{EA9D5FD4-3DAA-4B9A-BEB7-1BE2EEAE08C7}" srcOrd="3" destOrd="0" presId="urn:microsoft.com/office/officeart/2005/8/layout/hList1"/>
    <dgm:cxn modelId="{33A69138-9BCE-4F62-B132-49BAAEF33EA1}" type="presParOf" srcId="{341386FA-A0DB-416C-B63A-23F7C88A043A}" destId="{D2905F86-F027-4FF1-9CED-DA7F7094C0B6}" srcOrd="4" destOrd="0" presId="urn:microsoft.com/office/officeart/2005/8/layout/hList1"/>
    <dgm:cxn modelId="{C2F7E4D5-B025-4F35-B59D-FD3E5C5AE1B1}" type="presParOf" srcId="{D2905F86-F027-4FF1-9CED-DA7F7094C0B6}" destId="{F27782FF-1B08-49F9-9295-74138BF492B6}" srcOrd="0" destOrd="0" presId="urn:microsoft.com/office/officeart/2005/8/layout/hList1"/>
    <dgm:cxn modelId="{89CBF23D-BCD9-4472-B9D9-5110DBB3150A}" type="presParOf" srcId="{D2905F86-F027-4FF1-9CED-DA7F7094C0B6}" destId="{FE6140B3-7661-44B8-92EA-B182E2872F1B}" srcOrd="1" destOrd="0" presId="urn:microsoft.com/office/officeart/2005/8/layout/hList1"/>
    <dgm:cxn modelId="{66D10AF5-89B0-4B75-8123-879FF891D7F4}" type="presParOf" srcId="{341386FA-A0DB-416C-B63A-23F7C88A043A}" destId="{967E4CCB-3745-4E0F-B592-9FF41520D7B4}" srcOrd="5" destOrd="0" presId="urn:microsoft.com/office/officeart/2005/8/layout/hList1"/>
    <dgm:cxn modelId="{DB2EEDB7-0F70-4B54-991D-93F353AFA4C8}" type="presParOf" srcId="{341386FA-A0DB-416C-B63A-23F7C88A043A}" destId="{04B3BE6A-A1F6-4DF1-AEE8-12A2BF7DCA19}" srcOrd="6" destOrd="0" presId="urn:microsoft.com/office/officeart/2005/8/layout/hList1"/>
    <dgm:cxn modelId="{4CE9DA44-A03D-4013-84DB-32DE3A583939}" type="presParOf" srcId="{04B3BE6A-A1F6-4DF1-AEE8-12A2BF7DCA19}" destId="{3DC09AEF-5556-4F42-8B23-176D73D881F4}" srcOrd="0" destOrd="0" presId="urn:microsoft.com/office/officeart/2005/8/layout/hList1"/>
    <dgm:cxn modelId="{12216E5A-36A6-49F3-B433-7F4A776FB8E9}" type="presParOf" srcId="{04B3BE6A-A1F6-4DF1-AEE8-12A2BF7DCA19}" destId="{50A0EBC3-B8C5-40F0-AA93-E259F6C68D4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9E8C11-3114-46D6-8395-529CBBA0E59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A22268F-932F-473A-A3A6-8780292ADA08}">
      <dgm:prSet/>
      <dgm:spPr/>
      <dgm:t>
        <a:bodyPr/>
        <a:lstStyle/>
        <a:p>
          <a:r>
            <a:rPr lang="en-ID" b="1"/>
            <a:t>Sosialisasi dan Edukasi:</a:t>
          </a:r>
          <a:endParaRPr lang="en-US"/>
        </a:p>
      </dgm:t>
    </dgm:pt>
    <dgm:pt modelId="{44AF2908-9085-4B72-BA10-61E028A41E43}" type="parTrans" cxnId="{4D0B0BA9-39BE-4449-8349-04059CDB459B}">
      <dgm:prSet/>
      <dgm:spPr/>
      <dgm:t>
        <a:bodyPr/>
        <a:lstStyle/>
        <a:p>
          <a:endParaRPr lang="en-US"/>
        </a:p>
      </dgm:t>
    </dgm:pt>
    <dgm:pt modelId="{A9B14724-0682-4A08-B19D-8F92D4E29299}" type="sibTrans" cxnId="{4D0B0BA9-39BE-4449-8349-04059CDB459B}">
      <dgm:prSet/>
      <dgm:spPr/>
      <dgm:t>
        <a:bodyPr/>
        <a:lstStyle/>
        <a:p>
          <a:endParaRPr lang="en-US"/>
        </a:p>
      </dgm:t>
    </dgm:pt>
    <dgm:pt modelId="{264B9292-2D6E-463D-BA6F-E79A71C76540}">
      <dgm:prSet/>
      <dgm:spPr/>
      <dgm:t>
        <a:bodyPr/>
        <a:lstStyle/>
        <a:p>
          <a:r>
            <a:rPr lang="en-ID"/>
            <a:t>Mengedukasi pelaku usaha terkait aturan ekspor dan konsekuensi hukum dari kegiatan ilegal.</a:t>
          </a:r>
          <a:endParaRPr lang="en-US"/>
        </a:p>
      </dgm:t>
    </dgm:pt>
    <dgm:pt modelId="{38B9ADA6-44F0-4351-AB3C-E0892D305185}" type="parTrans" cxnId="{176AB81A-AAE4-49C9-9044-4B21777A7C5D}">
      <dgm:prSet/>
      <dgm:spPr/>
      <dgm:t>
        <a:bodyPr/>
        <a:lstStyle/>
        <a:p>
          <a:endParaRPr lang="en-US"/>
        </a:p>
      </dgm:t>
    </dgm:pt>
    <dgm:pt modelId="{4F81F37E-5492-4663-B7BA-FB7CE82BDC65}" type="sibTrans" cxnId="{176AB81A-AAE4-49C9-9044-4B21777A7C5D}">
      <dgm:prSet/>
      <dgm:spPr/>
      <dgm:t>
        <a:bodyPr/>
        <a:lstStyle/>
        <a:p>
          <a:endParaRPr lang="en-US"/>
        </a:p>
      </dgm:t>
    </dgm:pt>
    <dgm:pt modelId="{FFF8ACBD-04CF-40EC-8CC7-84044B455304}">
      <dgm:prSet/>
      <dgm:spPr/>
      <dgm:t>
        <a:bodyPr/>
        <a:lstStyle/>
        <a:p>
          <a:r>
            <a:rPr lang="en-ID"/>
            <a:t>Memberikan informasi mengenai pentingnya transparansi dalam bisnis hasil hutan.</a:t>
          </a:r>
          <a:endParaRPr lang="en-US"/>
        </a:p>
      </dgm:t>
    </dgm:pt>
    <dgm:pt modelId="{7937AD50-BE14-483A-A1DA-31E3CE045980}" type="parTrans" cxnId="{B608BCC2-F2EA-4F93-A96A-95B18AF24CCF}">
      <dgm:prSet/>
      <dgm:spPr/>
      <dgm:t>
        <a:bodyPr/>
        <a:lstStyle/>
        <a:p>
          <a:endParaRPr lang="en-US"/>
        </a:p>
      </dgm:t>
    </dgm:pt>
    <dgm:pt modelId="{5D561201-0F52-4099-AEC9-C60DCB30A2E7}" type="sibTrans" cxnId="{B608BCC2-F2EA-4F93-A96A-95B18AF24CCF}">
      <dgm:prSet/>
      <dgm:spPr/>
      <dgm:t>
        <a:bodyPr/>
        <a:lstStyle/>
        <a:p>
          <a:endParaRPr lang="en-US"/>
        </a:p>
      </dgm:t>
    </dgm:pt>
    <dgm:pt modelId="{C6AD7027-C838-47D2-9078-020A4F920690}">
      <dgm:prSet/>
      <dgm:spPr/>
      <dgm:t>
        <a:bodyPr/>
        <a:lstStyle/>
        <a:p>
          <a:r>
            <a:rPr lang="en-ID" b="1"/>
            <a:t>Meningkatkan Koordinasi Antar Lembaga:</a:t>
          </a:r>
          <a:endParaRPr lang="en-US"/>
        </a:p>
      </dgm:t>
    </dgm:pt>
    <dgm:pt modelId="{5F425F42-6ADE-48B6-BC09-66EFBD788BCD}" type="parTrans" cxnId="{E5CC3809-7883-43D8-9BAD-1D400A16C6D5}">
      <dgm:prSet/>
      <dgm:spPr/>
      <dgm:t>
        <a:bodyPr/>
        <a:lstStyle/>
        <a:p>
          <a:endParaRPr lang="en-US"/>
        </a:p>
      </dgm:t>
    </dgm:pt>
    <dgm:pt modelId="{811DB860-5B2C-476F-84BC-1DC7E23C7A69}" type="sibTrans" cxnId="{E5CC3809-7883-43D8-9BAD-1D400A16C6D5}">
      <dgm:prSet/>
      <dgm:spPr/>
      <dgm:t>
        <a:bodyPr/>
        <a:lstStyle/>
        <a:p>
          <a:endParaRPr lang="en-US"/>
        </a:p>
      </dgm:t>
    </dgm:pt>
    <dgm:pt modelId="{354B58BD-0BF9-4F87-ADD6-0A3E7DE93D20}">
      <dgm:prSet/>
      <dgm:spPr/>
      <dgm:t>
        <a:bodyPr/>
        <a:lstStyle/>
        <a:p>
          <a:r>
            <a:rPr lang="en-ID"/>
            <a:t>Membangun koordinasi yang lebih baik antara Kementerian Lingkungan Hidup, Bea Cukai, dan Kepolisian.</a:t>
          </a:r>
          <a:endParaRPr lang="en-US"/>
        </a:p>
      </dgm:t>
    </dgm:pt>
    <dgm:pt modelId="{924AF1E3-5083-413C-B1D4-F31DD6098F8A}" type="parTrans" cxnId="{49C00901-F194-4A0F-8917-BDD3B6456EAE}">
      <dgm:prSet/>
      <dgm:spPr/>
      <dgm:t>
        <a:bodyPr/>
        <a:lstStyle/>
        <a:p>
          <a:endParaRPr lang="en-US"/>
        </a:p>
      </dgm:t>
    </dgm:pt>
    <dgm:pt modelId="{2898BC43-B36A-4F3D-99D6-1F1FF7F2EDD4}" type="sibTrans" cxnId="{49C00901-F194-4A0F-8917-BDD3B6456EAE}">
      <dgm:prSet/>
      <dgm:spPr/>
      <dgm:t>
        <a:bodyPr/>
        <a:lstStyle/>
        <a:p>
          <a:endParaRPr lang="en-US"/>
        </a:p>
      </dgm:t>
    </dgm:pt>
    <dgm:pt modelId="{D5563561-0A7A-421C-B599-B96D3058BD29}">
      <dgm:prSet/>
      <dgm:spPr/>
      <dgm:t>
        <a:bodyPr/>
        <a:lstStyle/>
        <a:p>
          <a:r>
            <a:rPr lang="en-ID"/>
            <a:t>Memastikan setiap lembaga memiliki peran yang jelas dalam pencegahan dan pengawasan.</a:t>
          </a:r>
          <a:endParaRPr lang="en-US"/>
        </a:p>
      </dgm:t>
    </dgm:pt>
    <dgm:pt modelId="{74435EB9-64A4-41AD-AC7A-49215D1F7931}" type="parTrans" cxnId="{0C734E7F-BAC7-4209-83AD-63588735797E}">
      <dgm:prSet/>
      <dgm:spPr/>
      <dgm:t>
        <a:bodyPr/>
        <a:lstStyle/>
        <a:p>
          <a:endParaRPr lang="en-US"/>
        </a:p>
      </dgm:t>
    </dgm:pt>
    <dgm:pt modelId="{14739B61-B0AB-4BA4-ADC9-D1A1F31AFB84}" type="sibTrans" cxnId="{0C734E7F-BAC7-4209-83AD-63588735797E}">
      <dgm:prSet/>
      <dgm:spPr/>
      <dgm:t>
        <a:bodyPr/>
        <a:lstStyle/>
        <a:p>
          <a:endParaRPr lang="en-US"/>
        </a:p>
      </dgm:t>
    </dgm:pt>
    <dgm:pt modelId="{A241B094-E4E4-490F-AEE8-835DC822F0C9}">
      <dgm:prSet/>
      <dgm:spPr/>
      <dgm:t>
        <a:bodyPr/>
        <a:lstStyle/>
        <a:p>
          <a:r>
            <a:rPr lang="en-ID" b="1"/>
            <a:t>Peningkatan Kolaborasi dengan Sektor Swasta:</a:t>
          </a:r>
          <a:endParaRPr lang="en-US"/>
        </a:p>
      </dgm:t>
    </dgm:pt>
    <dgm:pt modelId="{3AC345AC-A480-4E39-887B-813B79959C5B}" type="parTrans" cxnId="{68C02E7E-1221-4D91-AE4F-597A94D31B0B}">
      <dgm:prSet/>
      <dgm:spPr/>
      <dgm:t>
        <a:bodyPr/>
        <a:lstStyle/>
        <a:p>
          <a:endParaRPr lang="en-US"/>
        </a:p>
      </dgm:t>
    </dgm:pt>
    <dgm:pt modelId="{30FDDA73-AEB6-4644-AD8A-E70AE592E17A}" type="sibTrans" cxnId="{68C02E7E-1221-4D91-AE4F-597A94D31B0B}">
      <dgm:prSet/>
      <dgm:spPr/>
      <dgm:t>
        <a:bodyPr/>
        <a:lstStyle/>
        <a:p>
          <a:endParaRPr lang="en-US"/>
        </a:p>
      </dgm:t>
    </dgm:pt>
    <dgm:pt modelId="{677C1232-FC9C-4985-826F-AB75C02EE924}">
      <dgm:prSet/>
      <dgm:spPr/>
      <dgm:t>
        <a:bodyPr/>
        <a:lstStyle/>
        <a:p>
          <a:r>
            <a:rPr lang="en-ID"/>
            <a:t>Mengajak perusahaan legal untuk berperan aktif dalam pemantauan rantai pasok dan melaporkan aktivitas yang mencurigakan.</a:t>
          </a:r>
          <a:endParaRPr lang="en-US"/>
        </a:p>
      </dgm:t>
    </dgm:pt>
    <dgm:pt modelId="{85BF5B0D-D929-4004-84E6-B73013500613}" type="parTrans" cxnId="{C21204A3-D154-4A00-945D-D033A35A8905}">
      <dgm:prSet/>
      <dgm:spPr/>
      <dgm:t>
        <a:bodyPr/>
        <a:lstStyle/>
        <a:p>
          <a:endParaRPr lang="en-US"/>
        </a:p>
      </dgm:t>
    </dgm:pt>
    <dgm:pt modelId="{8A9E2BE3-6672-445A-A4FB-70A7DC76A0FE}" type="sibTrans" cxnId="{C21204A3-D154-4A00-945D-D033A35A8905}">
      <dgm:prSet/>
      <dgm:spPr/>
      <dgm:t>
        <a:bodyPr/>
        <a:lstStyle/>
        <a:p>
          <a:endParaRPr lang="en-US"/>
        </a:p>
      </dgm:t>
    </dgm:pt>
    <dgm:pt modelId="{57DD3494-C4A0-4EE6-BC7C-A01D598A54D1}">
      <dgm:prSet/>
      <dgm:spPr/>
      <dgm:t>
        <a:bodyPr/>
        <a:lstStyle/>
        <a:p>
          <a:r>
            <a:rPr lang="en-ID"/>
            <a:t>Mendorong sertifikasi kayu berkelanjutan untuk meminimalisir penggunaan bahan ilegal</a:t>
          </a:r>
          <a:endParaRPr lang="en-US"/>
        </a:p>
      </dgm:t>
    </dgm:pt>
    <dgm:pt modelId="{902E31AF-CDC3-48A1-8599-9B37452B1391}" type="parTrans" cxnId="{8488783B-CD3E-4B95-9C80-F76E3053123E}">
      <dgm:prSet/>
      <dgm:spPr/>
      <dgm:t>
        <a:bodyPr/>
        <a:lstStyle/>
        <a:p>
          <a:endParaRPr lang="en-US"/>
        </a:p>
      </dgm:t>
    </dgm:pt>
    <dgm:pt modelId="{65B50CB7-F683-4B25-9A36-BCEB2E942F0B}" type="sibTrans" cxnId="{8488783B-CD3E-4B95-9C80-F76E3053123E}">
      <dgm:prSet/>
      <dgm:spPr/>
      <dgm:t>
        <a:bodyPr/>
        <a:lstStyle/>
        <a:p>
          <a:endParaRPr lang="en-US"/>
        </a:p>
      </dgm:t>
    </dgm:pt>
    <dgm:pt modelId="{0857A2B4-E6CD-4397-A870-629A6D0C0E72}" type="pres">
      <dgm:prSet presAssocID="{5D9E8C11-3114-46D6-8395-529CBBA0E590}" presName="Name0" presStyleCnt="0">
        <dgm:presLayoutVars>
          <dgm:dir/>
          <dgm:animLvl val="lvl"/>
          <dgm:resizeHandles val="exact"/>
        </dgm:presLayoutVars>
      </dgm:prSet>
      <dgm:spPr/>
    </dgm:pt>
    <dgm:pt modelId="{8E6BCE61-4B7C-4FFD-B425-7DBA5FE512D4}" type="pres">
      <dgm:prSet presAssocID="{0A22268F-932F-473A-A3A6-8780292ADA08}" presName="composite" presStyleCnt="0"/>
      <dgm:spPr/>
    </dgm:pt>
    <dgm:pt modelId="{F5DEE20C-2E3C-4B98-80E1-81B979D3C013}" type="pres">
      <dgm:prSet presAssocID="{0A22268F-932F-473A-A3A6-8780292ADA0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5CFB5C6-76F5-449F-A346-885EAD193CF8}" type="pres">
      <dgm:prSet presAssocID="{0A22268F-932F-473A-A3A6-8780292ADA08}" presName="desTx" presStyleLbl="alignAccFollowNode1" presStyleIdx="0" presStyleCnt="3">
        <dgm:presLayoutVars>
          <dgm:bulletEnabled val="1"/>
        </dgm:presLayoutVars>
      </dgm:prSet>
      <dgm:spPr/>
    </dgm:pt>
    <dgm:pt modelId="{3C081040-1A63-4785-877F-C17F48F4A052}" type="pres">
      <dgm:prSet presAssocID="{A9B14724-0682-4A08-B19D-8F92D4E29299}" presName="space" presStyleCnt="0"/>
      <dgm:spPr/>
    </dgm:pt>
    <dgm:pt modelId="{FC74D115-7A19-4229-B1CF-21673E651F67}" type="pres">
      <dgm:prSet presAssocID="{C6AD7027-C838-47D2-9078-020A4F920690}" presName="composite" presStyleCnt="0"/>
      <dgm:spPr/>
    </dgm:pt>
    <dgm:pt modelId="{23EED9EB-E61D-41DF-BE01-FD52F50D47AA}" type="pres">
      <dgm:prSet presAssocID="{C6AD7027-C838-47D2-9078-020A4F92069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C2A3DBA-9854-4E00-A4BF-FC0C21E44040}" type="pres">
      <dgm:prSet presAssocID="{C6AD7027-C838-47D2-9078-020A4F920690}" presName="desTx" presStyleLbl="alignAccFollowNode1" presStyleIdx="1" presStyleCnt="3">
        <dgm:presLayoutVars>
          <dgm:bulletEnabled val="1"/>
        </dgm:presLayoutVars>
      </dgm:prSet>
      <dgm:spPr/>
    </dgm:pt>
    <dgm:pt modelId="{4222009C-B9A5-4A88-A384-71127644453E}" type="pres">
      <dgm:prSet presAssocID="{811DB860-5B2C-476F-84BC-1DC7E23C7A69}" presName="space" presStyleCnt="0"/>
      <dgm:spPr/>
    </dgm:pt>
    <dgm:pt modelId="{5AB8E2EF-C4D7-4ADE-9D34-08EC8D3E0E8C}" type="pres">
      <dgm:prSet presAssocID="{A241B094-E4E4-490F-AEE8-835DC822F0C9}" presName="composite" presStyleCnt="0"/>
      <dgm:spPr/>
    </dgm:pt>
    <dgm:pt modelId="{747AE389-8BA4-440E-B958-B2352B20C87A}" type="pres">
      <dgm:prSet presAssocID="{A241B094-E4E4-490F-AEE8-835DC822F0C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55E42B1-4DC2-4C12-BA6B-8591B5E56569}" type="pres">
      <dgm:prSet presAssocID="{A241B094-E4E4-490F-AEE8-835DC822F0C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4A5D700-5776-42A7-BBB0-A767D6ECAA29}" type="presOf" srcId="{264B9292-2D6E-463D-BA6F-E79A71C76540}" destId="{E5CFB5C6-76F5-449F-A346-885EAD193CF8}" srcOrd="0" destOrd="0" presId="urn:microsoft.com/office/officeart/2005/8/layout/hList1"/>
    <dgm:cxn modelId="{49C00901-F194-4A0F-8917-BDD3B6456EAE}" srcId="{C6AD7027-C838-47D2-9078-020A4F920690}" destId="{354B58BD-0BF9-4F87-ADD6-0A3E7DE93D20}" srcOrd="0" destOrd="0" parTransId="{924AF1E3-5083-413C-B1D4-F31DD6098F8A}" sibTransId="{2898BC43-B36A-4F3D-99D6-1F1FF7F2EDD4}"/>
    <dgm:cxn modelId="{E5CC3809-7883-43D8-9BAD-1D400A16C6D5}" srcId="{5D9E8C11-3114-46D6-8395-529CBBA0E590}" destId="{C6AD7027-C838-47D2-9078-020A4F920690}" srcOrd="1" destOrd="0" parTransId="{5F425F42-6ADE-48B6-BC09-66EFBD788BCD}" sibTransId="{811DB860-5B2C-476F-84BC-1DC7E23C7A69}"/>
    <dgm:cxn modelId="{176AB81A-AAE4-49C9-9044-4B21777A7C5D}" srcId="{0A22268F-932F-473A-A3A6-8780292ADA08}" destId="{264B9292-2D6E-463D-BA6F-E79A71C76540}" srcOrd="0" destOrd="0" parTransId="{38B9ADA6-44F0-4351-AB3C-E0892D305185}" sibTransId="{4F81F37E-5492-4663-B7BA-FB7CE82BDC65}"/>
    <dgm:cxn modelId="{D829C31D-97C0-4B5C-A363-F5133AB310F1}" type="presOf" srcId="{D5563561-0A7A-421C-B599-B96D3058BD29}" destId="{6C2A3DBA-9854-4E00-A4BF-FC0C21E44040}" srcOrd="0" destOrd="1" presId="urn:microsoft.com/office/officeart/2005/8/layout/hList1"/>
    <dgm:cxn modelId="{8488783B-CD3E-4B95-9C80-F76E3053123E}" srcId="{A241B094-E4E4-490F-AEE8-835DC822F0C9}" destId="{57DD3494-C4A0-4EE6-BC7C-A01D598A54D1}" srcOrd="1" destOrd="0" parTransId="{902E31AF-CDC3-48A1-8599-9B37452B1391}" sibTransId="{65B50CB7-F683-4B25-9A36-BCEB2E942F0B}"/>
    <dgm:cxn modelId="{93CE6973-E26D-4F0D-84DC-5EFD42DB7E16}" type="presOf" srcId="{677C1232-FC9C-4985-826F-AB75C02EE924}" destId="{055E42B1-4DC2-4C12-BA6B-8591B5E56569}" srcOrd="0" destOrd="0" presId="urn:microsoft.com/office/officeart/2005/8/layout/hList1"/>
    <dgm:cxn modelId="{D9D40D79-F3E1-4242-89FE-EADE4F0C41E1}" type="presOf" srcId="{354B58BD-0BF9-4F87-ADD6-0A3E7DE93D20}" destId="{6C2A3DBA-9854-4E00-A4BF-FC0C21E44040}" srcOrd="0" destOrd="0" presId="urn:microsoft.com/office/officeart/2005/8/layout/hList1"/>
    <dgm:cxn modelId="{68C02E7E-1221-4D91-AE4F-597A94D31B0B}" srcId="{5D9E8C11-3114-46D6-8395-529CBBA0E590}" destId="{A241B094-E4E4-490F-AEE8-835DC822F0C9}" srcOrd="2" destOrd="0" parTransId="{3AC345AC-A480-4E39-887B-813B79959C5B}" sibTransId="{30FDDA73-AEB6-4644-AD8A-E70AE592E17A}"/>
    <dgm:cxn modelId="{0C734E7F-BAC7-4209-83AD-63588735797E}" srcId="{C6AD7027-C838-47D2-9078-020A4F920690}" destId="{D5563561-0A7A-421C-B599-B96D3058BD29}" srcOrd="1" destOrd="0" parTransId="{74435EB9-64A4-41AD-AC7A-49215D1F7931}" sibTransId="{14739B61-B0AB-4BA4-ADC9-D1A1F31AFB84}"/>
    <dgm:cxn modelId="{E2A46F8A-DEFC-4D00-8067-2F38CACD46F3}" type="presOf" srcId="{0A22268F-932F-473A-A3A6-8780292ADA08}" destId="{F5DEE20C-2E3C-4B98-80E1-81B979D3C013}" srcOrd="0" destOrd="0" presId="urn:microsoft.com/office/officeart/2005/8/layout/hList1"/>
    <dgm:cxn modelId="{A8B5F494-6142-480D-B209-E393E95B26EF}" type="presOf" srcId="{5D9E8C11-3114-46D6-8395-529CBBA0E590}" destId="{0857A2B4-E6CD-4397-A870-629A6D0C0E72}" srcOrd="0" destOrd="0" presId="urn:microsoft.com/office/officeart/2005/8/layout/hList1"/>
    <dgm:cxn modelId="{F963FE98-B0D4-4EE9-902A-A53CD9B221CA}" type="presOf" srcId="{57DD3494-C4A0-4EE6-BC7C-A01D598A54D1}" destId="{055E42B1-4DC2-4C12-BA6B-8591B5E56569}" srcOrd="0" destOrd="1" presId="urn:microsoft.com/office/officeart/2005/8/layout/hList1"/>
    <dgm:cxn modelId="{C21204A3-D154-4A00-945D-D033A35A8905}" srcId="{A241B094-E4E4-490F-AEE8-835DC822F0C9}" destId="{677C1232-FC9C-4985-826F-AB75C02EE924}" srcOrd="0" destOrd="0" parTransId="{85BF5B0D-D929-4004-84E6-B73013500613}" sibTransId="{8A9E2BE3-6672-445A-A4FB-70A7DC76A0FE}"/>
    <dgm:cxn modelId="{4D0B0BA9-39BE-4449-8349-04059CDB459B}" srcId="{5D9E8C11-3114-46D6-8395-529CBBA0E590}" destId="{0A22268F-932F-473A-A3A6-8780292ADA08}" srcOrd="0" destOrd="0" parTransId="{44AF2908-9085-4B72-BA10-61E028A41E43}" sibTransId="{A9B14724-0682-4A08-B19D-8F92D4E29299}"/>
    <dgm:cxn modelId="{5916ACB4-3BFE-4F21-95C7-E22CECCA18C3}" type="presOf" srcId="{C6AD7027-C838-47D2-9078-020A4F920690}" destId="{23EED9EB-E61D-41DF-BE01-FD52F50D47AA}" srcOrd="0" destOrd="0" presId="urn:microsoft.com/office/officeart/2005/8/layout/hList1"/>
    <dgm:cxn modelId="{B608BCC2-F2EA-4F93-A96A-95B18AF24CCF}" srcId="{0A22268F-932F-473A-A3A6-8780292ADA08}" destId="{FFF8ACBD-04CF-40EC-8CC7-84044B455304}" srcOrd="1" destOrd="0" parTransId="{7937AD50-BE14-483A-A1DA-31E3CE045980}" sibTransId="{5D561201-0F52-4099-AEC9-C60DCB30A2E7}"/>
    <dgm:cxn modelId="{957D0DC5-DEAD-409E-ACD1-DA6DB450D194}" type="presOf" srcId="{FFF8ACBD-04CF-40EC-8CC7-84044B455304}" destId="{E5CFB5C6-76F5-449F-A346-885EAD193CF8}" srcOrd="0" destOrd="1" presId="urn:microsoft.com/office/officeart/2005/8/layout/hList1"/>
    <dgm:cxn modelId="{DD2DE8E3-01EC-4413-B72D-10F684906D2C}" type="presOf" srcId="{A241B094-E4E4-490F-AEE8-835DC822F0C9}" destId="{747AE389-8BA4-440E-B958-B2352B20C87A}" srcOrd="0" destOrd="0" presId="urn:microsoft.com/office/officeart/2005/8/layout/hList1"/>
    <dgm:cxn modelId="{4B565BEE-3384-4228-BA7A-F451B2598AA6}" type="presParOf" srcId="{0857A2B4-E6CD-4397-A870-629A6D0C0E72}" destId="{8E6BCE61-4B7C-4FFD-B425-7DBA5FE512D4}" srcOrd="0" destOrd="0" presId="urn:microsoft.com/office/officeart/2005/8/layout/hList1"/>
    <dgm:cxn modelId="{C8AA87FF-8738-4CC5-89EA-17549E011B68}" type="presParOf" srcId="{8E6BCE61-4B7C-4FFD-B425-7DBA5FE512D4}" destId="{F5DEE20C-2E3C-4B98-80E1-81B979D3C013}" srcOrd="0" destOrd="0" presId="urn:microsoft.com/office/officeart/2005/8/layout/hList1"/>
    <dgm:cxn modelId="{09E75FDE-A877-4F8D-8E2E-B486C2962761}" type="presParOf" srcId="{8E6BCE61-4B7C-4FFD-B425-7DBA5FE512D4}" destId="{E5CFB5C6-76F5-449F-A346-885EAD193CF8}" srcOrd="1" destOrd="0" presId="urn:microsoft.com/office/officeart/2005/8/layout/hList1"/>
    <dgm:cxn modelId="{58836D6C-964A-404C-80AC-1C8260670B79}" type="presParOf" srcId="{0857A2B4-E6CD-4397-A870-629A6D0C0E72}" destId="{3C081040-1A63-4785-877F-C17F48F4A052}" srcOrd="1" destOrd="0" presId="urn:microsoft.com/office/officeart/2005/8/layout/hList1"/>
    <dgm:cxn modelId="{ADF1EA1A-2AA0-4271-9E88-9B7F2FA9C452}" type="presParOf" srcId="{0857A2B4-E6CD-4397-A870-629A6D0C0E72}" destId="{FC74D115-7A19-4229-B1CF-21673E651F67}" srcOrd="2" destOrd="0" presId="urn:microsoft.com/office/officeart/2005/8/layout/hList1"/>
    <dgm:cxn modelId="{B20D2DEF-ABE0-48F3-AE73-4B689DE1F290}" type="presParOf" srcId="{FC74D115-7A19-4229-B1CF-21673E651F67}" destId="{23EED9EB-E61D-41DF-BE01-FD52F50D47AA}" srcOrd="0" destOrd="0" presId="urn:microsoft.com/office/officeart/2005/8/layout/hList1"/>
    <dgm:cxn modelId="{FB7821B2-460C-419D-9EAF-616EC195E13B}" type="presParOf" srcId="{FC74D115-7A19-4229-B1CF-21673E651F67}" destId="{6C2A3DBA-9854-4E00-A4BF-FC0C21E44040}" srcOrd="1" destOrd="0" presId="urn:microsoft.com/office/officeart/2005/8/layout/hList1"/>
    <dgm:cxn modelId="{3E6D40F6-B59C-459E-B636-FC2289C86BB3}" type="presParOf" srcId="{0857A2B4-E6CD-4397-A870-629A6D0C0E72}" destId="{4222009C-B9A5-4A88-A384-71127644453E}" srcOrd="3" destOrd="0" presId="urn:microsoft.com/office/officeart/2005/8/layout/hList1"/>
    <dgm:cxn modelId="{B3B5F5D8-CFCD-44F4-AD5B-9C8AFE6B0E40}" type="presParOf" srcId="{0857A2B4-E6CD-4397-A870-629A6D0C0E72}" destId="{5AB8E2EF-C4D7-4ADE-9D34-08EC8D3E0E8C}" srcOrd="4" destOrd="0" presId="urn:microsoft.com/office/officeart/2005/8/layout/hList1"/>
    <dgm:cxn modelId="{35A4C047-E14C-46D4-98E5-45C19AD93116}" type="presParOf" srcId="{5AB8E2EF-C4D7-4ADE-9D34-08EC8D3E0E8C}" destId="{747AE389-8BA4-440E-B958-B2352B20C87A}" srcOrd="0" destOrd="0" presId="urn:microsoft.com/office/officeart/2005/8/layout/hList1"/>
    <dgm:cxn modelId="{8101CDE8-BDF5-4103-9E09-CA2B36F25A3E}" type="presParOf" srcId="{5AB8E2EF-C4D7-4ADE-9D34-08EC8D3E0E8C}" destId="{055E42B1-4DC2-4C12-BA6B-8591B5E5656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BE341-5628-4C65-8625-985FBF7A00E6}">
      <dsp:nvSpPr>
        <dsp:cNvPr id="0" name=""/>
        <dsp:cNvSpPr/>
      </dsp:nvSpPr>
      <dsp:spPr>
        <a:xfrm>
          <a:off x="4108" y="430515"/>
          <a:ext cx="2470500" cy="5536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b="1" kern="1200"/>
            <a:t>Penguatan Regulasi dan Pengawasan:</a:t>
          </a:r>
          <a:endParaRPr lang="en-US" sz="1500" kern="1200"/>
        </a:p>
      </dsp:txBody>
      <dsp:txXfrm>
        <a:off x="4108" y="430515"/>
        <a:ext cx="2470500" cy="553668"/>
      </dsp:txXfrm>
    </dsp:sp>
    <dsp:sp modelId="{A092C472-BE7C-44EB-9A7F-1A25F8B61CE2}">
      <dsp:nvSpPr>
        <dsp:cNvPr id="0" name=""/>
        <dsp:cNvSpPr/>
      </dsp:nvSpPr>
      <dsp:spPr>
        <a:xfrm>
          <a:off x="4108" y="984183"/>
          <a:ext cx="2470500" cy="277810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500" kern="1200"/>
            <a:t>Meningkatkan regulasi untuk menutup celah hukum dalam ekspor hasil hutan seperti wood pellet.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500" kern="1200"/>
            <a:t>Penerapan kontrol ketat di titik-titik ekspor untuk mencegah pengiriman ilegal.</a:t>
          </a:r>
          <a:endParaRPr lang="en-US" sz="1500" kern="1200"/>
        </a:p>
      </dsp:txBody>
      <dsp:txXfrm>
        <a:off x="4108" y="984183"/>
        <a:ext cx="2470500" cy="2778106"/>
      </dsp:txXfrm>
    </dsp:sp>
    <dsp:sp modelId="{2CCE2A14-0E87-40BB-BF63-8340EF71F76A}">
      <dsp:nvSpPr>
        <dsp:cNvPr id="0" name=""/>
        <dsp:cNvSpPr/>
      </dsp:nvSpPr>
      <dsp:spPr>
        <a:xfrm>
          <a:off x="2820479" y="430515"/>
          <a:ext cx="2470500" cy="553668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b="1" kern="1200"/>
            <a:t>Pengembangan Sistem Digital dan Transparansi:</a:t>
          </a:r>
          <a:endParaRPr lang="en-US" sz="1500" kern="1200"/>
        </a:p>
      </dsp:txBody>
      <dsp:txXfrm>
        <a:off x="2820479" y="430515"/>
        <a:ext cx="2470500" cy="553668"/>
      </dsp:txXfrm>
    </dsp:sp>
    <dsp:sp modelId="{1019362E-9081-44BB-AFB1-EEF713CC0831}">
      <dsp:nvSpPr>
        <dsp:cNvPr id="0" name=""/>
        <dsp:cNvSpPr/>
      </dsp:nvSpPr>
      <dsp:spPr>
        <a:xfrm>
          <a:off x="2820479" y="984183"/>
          <a:ext cx="2470500" cy="2778106"/>
        </a:xfrm>
        <a:prstGeom prst="rect">
          <a:avLst/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500" kern="1200"/>
            <a:t>Mengimplementasikan teknologi digital untuk melacak transaksi dan dokumen ekspor secara real-time.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500" kern="1200"/>
            <a:t>Penggunaan blockchain atau sistem berbasis teknologi lainnya untuk memastikan keaslian dokumen dan pemantauan rantai pasok.</a:t>
          </a:r>
          <a:endParaRPr lang="en-US" sz="1500" kern="1200"/>
        </a:p>
      </dsp:txBody>
      <dsp:txXfrm>
        <a:off x="2820479" y="984183"/>
        <a:ext cx="2470500" cy="2778106"/>
      </dsp:txXfrm>
    </dsp:sp>
    <dsp:sp modelId="{F27782FF-1B08-49F9-9295-74138BF492B6}">
      <dsp:nvSpPr>
        <dsp:cNvPr id="0" name=""/>
        <dsp:cNvSpPr/>
      </dsp:nvSpPr>
      <dsp:spPr>
        <a:xfrm>
          <a:off x="5636849" y="430515"/>
          <a:ext cx="2470500" cy="553668"/>
        </a:xfrm>
        <a:prstGeom prst="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b="1" kern="1200"/>
            <a:t>Kerjasama Internasional:</a:t>
          </a:r>
          <a:endParaRPr lang="en-US" sz="1500" kern="1200"/>
        </a:p>
      </dsp:txBody>
      <dsp:txXfrm>
        <a:off x="5636849" y="430515"/>
        <a:ext cx="2470500" cy="553668"/>
      </dsp:txXfrm>
    </dsp:sp>
    <dsp:sp modelId="{FE6140B3-7661-44B8-92EA-B182E2872F1B}">
      <dsp:nvSpPr>
        <dsp:cNvPr id="0" name=""/>
        <dsp:cNvSpPr/>
      </dsp:nvSpPr>
      <dsp:spPr>
        <a:xfrm>
          <a:off x="5636849" y="984183"/>
          <a:ext cx="2470500" cy="2778106"/>
        </a:xfrm>
        <a:prstGeom prst="rect">
          <a:avLst/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500" kern="1200"/>
            <a:t>Kolaborasi antara negara asal (Indonesia) dan negara tujuan ekspor (Korea Selatan, Jepang) untuk memperketat pengawasan perdagangan.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500" kern="1200"/>
            <a:t>Penerapan perjanjian bilateral untuk mengatur dan memantau aktivitas lintas negara dalam ekspor hasil hutan.</a:t>
          </a:r>
          <a:endParaRPr lang="en-US" sz="1500" kern="1200"/>
        </a:p>
      </dsp:txBody>
      <dsp:txXfrm>
        <a:off x="5636849" y="984183"/>
        <a:ext cx="2470500" cy="2778106"/>
      </dsp:txXfrm>
    </dsp:sp>
    <dsp:sp modelId="{3DC09AEF-5556-4F42-8B23-176D73D881F4}">
      <dsp:nvSpPr>
        <dsp:cNvPr id="0" name=""/>
        <dsp:cNvSpPr/>
      </dsp:nvSpPr>
      <dsp:spPr>
        <a:xfrm>
          <a:off x="8453219" y="430515"/>
          <a:ext cx="2470500" cy="553668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b="1" kern="1200"/>
            <a:t>Penegakan Hukum dan Sanksi yang Lebih Keras:</a:t>
          </a:r>
          <a:endParaRPr lang="en-US" sz="1500" kern="1200"/>
        </a:p>
      </dsp:txBody>
      <dsp:txXfrm>
        <a:off x="8453219" y="430515"/>
        <a:ext cx="2470500" cy="553668"/>
      </dsp:txXfrm>
    </dsp:sp>
    <dsp:sp modelId="{50A0EBC3-B8C5-40F0-AA93-E259F6C68D47}">
      <dsp:nvSpPr>
        <dsp:cNvPr id="0" name=""/>
        <dsp:cNvSpPr/>
      </dsp:nvSpPr>
      <dsp:spPr>
        <a:xfrm>
          <a:off x="8453219" y="984183"/>
          <a:ext cx="2470500" cy="2778106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500" kern="1200"/>
            <a:t>Memberikan hukuman lebih berat untuk pelaku pencucian uang dan ekspor ilegal.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500" kern="1200"/>
            <a:t>Meningkatkan kapasitas penegak hukum untuk memantau dan menginvestigasi aliran uang hasil dari aktivitas ilegal.</a:t>
          </a:r>
          <a:endParaRPr lang="en-US" sz="1500" kern="1200"/>
        </a:p>
      </dsp:txBody>
      <dsp:txXfrm>
        <a:off x="8453219" y="984183"/>
        <a:ext cx="2470500" cy="2778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EE20C-2E3C-4B98-80E1-81B979D3C013}">
      <dsp:nvSpPr>
        <dsp:cNvPr id="0" name=""/>
        <dsp:cNvSpPr/>
      </dsp:nvSpPr>
      <dsp:spPr>
        <a:xfrm>
          <a:off x="3414" y="164514"/>
          <a:ext cx="3329572" cy="7413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/>
            <a:t>Sosialisasi dan Edukasi:</a:t>
          </a:r>
          <a:endParaRPr lang="en-US" sz="2000" kern="1200"/>
        </a:p>
      </dsp:txBody>
      <dsp:txXfrm>
        <a:off x="3414" y="164514"/>
        <a:ext cx="3329572" cy="741337"/>
      </dsp:txXfrm>
    </dsp:sp>
    <dsp:sp modelId="{E5CFB5C6-76F5-449F-A346-885EAD193CF8}">
      <dsp:nvSpPr>
        <dsp:cNvPr id="0" name=""/>
        <dsp:cNvSpPr/>
      </dsp:nvSpPr>
      <dsp:spPr>
        <a:xfrm>
          <a:off x="3414" y="905852"/>
          <a:ext cx="3329572" cy="312243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000" kern="1200"/>
            <a:t>Mengedukasi pelaku usaha terkait aturan ekspor dan konsekuensi hukum dari kegiatan ilegal.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000" kern="1200"/>
            <a:t>Memberikan informasi mengenai pentingnya transparansi dalam bisnis hasil hutan.</a:t>
          </a:r>
          <a:endParaRPr lang="en-US" sz="2000" kern="1200"/>
        </a:p>
      </dsp:txBody>
      <dsp:txXfrm>
        <a:off x="3414" y="905852"/>
        <a:ext cx="3329572" cy="3122437"/>
      </dsp:txXfrm>
    </dsp:sp>
    <dsp:sp modelId="{23EED9EB-E61D-41DF-BE01-FD52F50D47AA}">
      <dsp:nvSpPr>
        <dsp:cNvPr id="0" name=""/>
        <dsp:cNvSpPr/>
      </dsp:nvSpPr>
      <dsp:spPr>
        <a:xfrm>
          <a:off x="3799128" y="164514"/>
          <a:ext cx="3329572" cy="7413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/>
            <a:t>Meningkatkan Koordinasi Antar Lembaga:</a:t>
          </a:r>
          <a:endParaRPr lang="en-US" sz="2000" kern="1200"/>
        </a:p>
      </dsp:txBody>
      <dsp:txXfrm>
        <a:off x="3799128" y="164514"/>
        <a:ext cx="3329572" cy="741337"/>
      </dsp:txXfrm>
    </dsp:sp>
    <dsp:sp modelId="{6C2A3DBA-9854-4E00-A4BF-FC0C21E44040}">
      <dsp:nvSpPr>
        <dsp:cNvPr id="0" name=""/>
        <dsp:cNvSpPr/>
      </dsp:nvSpPr>
      <dsp:spPr>
        <a:xfrm>
          <a:off x="3799128" y="905852"/>
          <a:ext cx="3329572" cy="312243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000" kern="1200"/>
            <a:t>Membangun koordinasi yang lebih baik antara Kementerian Lingkungan Hidup, Bea Cukai, dan Kepolisian.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000" kern="1200"/>
            <a:t>Memastikan setiap lembaga memiliki peran yang jelas dalam pencegahan dan pengawasan.</a:t>
          </a:r>
          <a:endParaRPr lang="en-US" sz="2000" kern="1200"/>
        </a:p>
      </dsp:txBody>
      <dsp:txXfrm>
        <a:off x="3799128" y="905852"/>
        <a:ext cx="3329572" cy="3122437"/>
      </dsp:txXfrm>
    </dsp:sp>
    <dsp:sp modelId="{747AE389-8BA4-440E-B958-B2352B20C87A}">
      <dsp:nvSpPr>
        <dsp:cNvPr id="0" name=""/>
        <dsp:cNvSpPr/>
      </dsp:nvSpPr>
      <dsp:spPr>
        <a:xfrm>
          <a:off x="7594841" y="164514"/>
          <a:ext cx="3329572" cy="7413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/>
            <a:t>Peningkatan Kolaborasi dengan Sektor Swasta:</a:t>
          </a:r>
          <a:endParaRPr lang="en-US" sz="2000" kern="1200"/>
        </a:p>
      </dsp:txBody>
      <dsp:txXfrm>
        <a:off x="7594841" y="164514"/>
        <a:ext cx="3329572" cy="741337"/>
      </dsp:txXfrm>
    </dsp:sp>
    <dsp:sp modelId="{055E42B1-4DC2-4C12-BA6B-8591B5E56569}">
      <dsp:nvSpPr>
        <dsp:cNvPr id="0" name=""/>
        <dsp:cNvSpPr/>
      </dsp:nvSpPr>
      <dsp:spPr>
        <a:xfrm>
          <a:off x="7594841" y="905852"/>
          <a:ext cx="3329572" cy="312243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000" kern="1200"/>
            <a:t>Mengajak perusahaan legal untuk berperan aktif dalam pemantauan rantai pasok dan melaporkan aktivitas yang mencurigakan.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000" kern="1200"/>
            <a:t>Mendorong sertifikasi kayu berkelanjutan untuk meminimalisir penggunaan bahan ilegal</a:t>
          </a:r>
          <a:endParaRPr lang="en-US" sz="2000" kern="1200"/>
        </a:p>
      </dsp:txBody>
      <dsp:txXfrm>
        <a:off x="7594841" y="905852"/>
        <a:ext cx="3329572" cy="3122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391EC-5763-43F3-9C24-57531ACC010E}" type="datetimeFigureOut">
              <a:rPr lang="en-ID" smtClean="0"/>
              <a:t>25/09/2024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4BE22-7A7C-405E-8145-BC31CD1C10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30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dirty="0"/>
              <a:t>Volume </a:t>
            </a:r>
            <a:r>
              <a:rPr lang="en-ID" dirty="0" err="1"/>
              <a:t>ekspor</a:t>
            </a:r>
            <a:r>
              <a:rPr lang="en-ID" dirty="0"/>
              <a:t> wood pellet Indonesia </a:t>
            </a:r>
            <a:r>
              <a:rPr lang="en-ID" dirty="0" err="1"/>
              <a:t>tahun</a:t>
            </a:r>
            <a:r>
              <a:rPr lang="en-ID" dirty="0"/>
              <a:t> 2023: 1,5 </a:t>
            </a:r>
            <a:r>
              <a:rPr lang="en-ID" dirty="0" err="1"/>
              <a:t>juta</a:t>
            </a:r>
            <a:r>
              <a:rPr lang="en-ID" dirty="0"/>
              <a:t> ton.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dirty="0"/>
              <a:t>Nilai </a:t>
            </a:r>
            <a:r>
              <a:rPr lang="en-ID" dirty="0" err="1"/>
              <a:t>ekspor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Korea Selatan dan </a:t>
            </a:r>
            <a:r>
              <a:rPr lang="en-ID" dirty="0" err="1"/>
              <a:t>Jepang</a:t>
            </a:r>
            <a:r>
              <a:rPr lang="en-ID" dirty="0"/>
              <a:t>: $500 </a:t>
            </a:r>
            <a:r>
              <a:rPr lang="en-ID" dirty="0" err="1"/>
              <a:t>juta</a:t>
            </a:r>
            <a:r>
              <a:rPr lang="en-ID" dirty="0"/>
              <a:t> per </a:t>
            </a:r>
            <a:r>
              <a:rPr lang="en-ID" dirty="0" err="1"/>
              <a:t>tahun</a:t>
            </a:r>
            <a:r>
              <a:rPr lang="en-ID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dirty="0" err="1"/>
              <a:t>Kontribusi</a:t>
            </a:r>
            <a:r>
              <a:rPr lang="en-ID" dirty="0"/>
              <a:t> </a:t>
            </a:r>
            <a:r>
              <a:rPr lang="en-ID" dirty="0" err="1"/>
              <a:t>sektor</a:t>
            </a:r>
            <a:r>
              <a:rPr lang="en-ID" dirty="0"/>
              <a:t> </a:t>
            </a:r>
            <a:r>
              <a:rPr lang="en-ID" dirty="0" err="1"/>
              <a:t>energi</a:t>
            </a:r>
            <a:r>
              <a:rPr lang="en-ID" dirty="0"/>
              <a:t> </a:t>
            </a:r>
            <a:r>
              <a:rPr lang="en-ID" dirty="0" err="1"/>
              <a:t>terbarukan</a:t>
            </a:r>
            <a:r>
              <a:rPr lang="en-ID" dirty="0"/>
              <a:t> global yang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meningkat</a:t>
            </a:r>
            <a:r>
              <a:rPr lang="en-ID" dirty="0"/>
              <a:t>, </a:t>
            </a:r>
            <a:r>
              <a:rPr lang="en-ID" dirty="0" err="1"/>
              <a:t>khususnya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wood pellet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biomassa</a:t>
            </a:r>
            <a:r>
              <a:rPr lang="en-ID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4BE22-7A7C-405E-8145-BC31CD1C1075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110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b="1" dirty="0" err="1"/>
              <a:t>Dokumen</a:t>
            </a:r>
            <a:r>
              <a:rPr lang="en-ID" b="1" dirty="0"/>
              <a:t> </a:t>
            </a:r>
            <a:r>
              <a:rPr lang="en-ID" b="1" dirty="0" err="1"/>
              <a:t>palsu</a:t>
            </a:r>
            <a:r>
              <a:rPr lang="en-ID" b="1" dirty="0"/>
              <a:t>: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audit BPS, </a:t>
            </a:r>
            <a:r>
              <a:rPr lang="en-ID" dirty="0" err="1"/>
              <a:t>ditemukan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sekitar</a:t>
            </a:r>
            <a:r>
              <a:rPr lang="en-ID" dirty="0"/>
              <a:t> 20% </a:t>
            </a: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ekspor</a:t>
            </a:r>
            <a:r>
              <a:rPr lang="en-ID" dirty="0"/>
              <a:t> </a:t>
            </a:r>
            <a:r>
              <a:rPr lang="en-ID" dirty="0" err="1"/>
              <a:t>kayu</a:t>
            </a:r>
            <a:r>
              <a:rPr lang="en-ID" dirty="0"/>
              <a:t> di </a:t>
            </a:r>
            <a:r>
              <a:rPr lang="en-ID" dirty="0" err="1"/>
              <a:t>tahun</a:t>
            </a:r>
            <a:r>
              <a:rPr lang="en-ID" dirty="0"/>
              <a:t> 2022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ketentuan</a:t>
            </a:r>
            <a:r>
              <a:rPr lang="en-ID" dirty="0"/>
              <a:t> yang </a:t>
            </a:r>
            <a:r>
              <a:rPr lang="en-ID" dirty="0" err="1"/>
              <a:t>berlaku</a:t>
            </a:r>
            <a:r>
              <a:rPr lang="en-ID" dirty="0"/>
              <a:t>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b="1" dirty="0" err="1"/>
              <a:t>Pengiriman</a:t>
            </a:r>
            <a:r>
              <a:rPr lang="en-ID" b="1" dirty="0"/>
              <a:t> </a:t>
            </a:r>
            <a:r>
              <a:rPr lang="en-ID" b="1" dirty="0" err="1"/>
              <a:t>ilegal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Gorontalo:</a:t>
            </a:r>
            <a:r>
              <a:rPr lang="en-ID" dirty="0"/>
              <a:t> Data </a:t>
            </a:r>
            <a:r>
              <a:rPr lang="en-ID" dirty="0" err="1"/>
              <a:t>dari</a:t>
            </a:r>
            <a:r>
              <a:rPr lang="en-ID" dirty="0"/>
              <a:t> Kementerian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dan </a:t>
            </a:r>
            <a:r>
              <a:rPr lang="en-ID" dirty="0" err="1"/>
              <a:t>Kehutanan</a:t>
            </a:r>
            <a:r>
              <a:rPr lang="en-ID" dirty="0"/>
              <a:t> (KLHK)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sekitar</a:t>
            </a:r>
            <a:r>
              <a:rPr lang="en-ID" dirty="0"/>
              <a:t> 50.000 ton </a:t>
            </a:r>
            <a:r>
              <a:rPr lang="en-ID" dirty="0" err="1"/>
              <a:t>kayu</a:t>
            </a:r>
            <a:r>
              <a:rPr lang="en-ID" dirty="0"/>
              <a:t> illegal yang </a:t>
            </a:r>
            <a:r>
              <a:rPr lang="en-ID" dirty="0" err="1"/>
              <a:t>diekspor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pelabuhan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resmi</a:t>
            </a:r>
            <a:r>
              <a:rPr lang="en-ID" dirty="0"/>
              <a:t> di Gorontalo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setahun</a:t>
            </a:r>
            <a:r>
              <a:rPr lang="en-ID" dirty="0"/>
              <a:t> </a:t>
            </a:r>
            <a:r>
              <a:rPr lang="en-ID" dirty="0" err="1"/>
              <a:t>terakhir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4BE22-7A7C-405E-8145-BC31CD1C1075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3285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b="1" dirty="0"/>
              <a:t>Perusahaan </a:t>
            </a:r>
            <a:r>
              <a:rPr lang="en-ID" b="1" dirty="0" err="1"/>
              <a:t>fiktif</a:t>
            </a:r>
            <a:r>
              <a:rPr lang="en-ID" b="1" dirty="0"/>
              <a:t>: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Pusat </a:t>
            </a:r>
            <a:r>
              <a:rPr lang="en-ID" dirty="0" err="1"/>
              <a:t>Pelaporan</a:t>
            </a:r>
            <a:r>
              <a:rPr lang="en-ID" dirty="0"/>
              <a:t> dan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(PPATK), 15%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mencurigakan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kayu</a:t>
            </a:r>
            <a:r>
              <a:rPr lang="en-ID" dirty="0"/>
              <a:t> </a:t>
            </a:r>
            <a:r>
              <a:rPr lang="en-ID" dirty="0" err="1"/>
              <a:t>ilegal</a:t>
            </a:r>
            <a:r>
              <a:rPr lang="en-ID" dirty="0"/>
              <a:t> di </a:t>
            </a:r>
            <a:r>
              <a:rPr lang="en-ID" dirty="0" err="1"/>
              <a:t>tahun</a:t>
            </a:r>
            <a:r>
              <a:rPr lang="en-ID" dirty="0"/>
              <a:t> 2023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fiktif</a:t>
            </a:r>
            <a:r>
              <a:rPr lang="en-ID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b="1" dirty="0" err="1"/>
              <a:t>Transaksi</a:t>
            </a:r>
            <a:r>
              <a:rPr lang="en-ID" b="1" dirty="0"/>
              <a:t> </a:t>
            </a:r>
            <a:r>
              <a:rPr lang="en-ID" b="1" dirty="0" err="1"/>
              <a:t>lintas</a:t>
            </a:r>
            <a:r>
              <a:rPr lang="en-ID" b="1" dirty="0"/>
              <a:t> negara:</a:t>
            </a:r>
            <a:r>
              <a:rPr lang="en-ID" dirty="0"/>
              <a:t> Data </a:t>
            </a:r>
            <a:r>
              <a:rPr lang="en-ID" dirty="0" err="1"/>
              <a:t>dari</a:t>
            </a:r>
            <a:r>
              <a:rPr lang="en-ID" dirty="0"/>
              <a:t> Bank Indonesia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remitansi</a:t>
            </a:r>
            <a:r>
              <a:rPr lang="en-ID" dirty="0"/>
              <a:t> </a:t>
            </a:r>
            <a:r>
              <a:rPr lang="en-ID" dirty="0" err="1"/>
              <a:t>mencurigakan</a:t>
            </a:r>
            <a:r>
              <a:rPr lang="en-ID" dirty="0"/>
              <a:t> </a:t>
            </a:r>
            <a:r>
              <a:rPr lang="en-ID" dirty="0" err="1"/>
              <a:t>sebesar</a:t>
            </a:r>
            <a:r>
              <a:rPr lang="en-ID" dirty="0"/>
              <a:t> 25% pada 2023,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ekspor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hutan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4BE22-7A7C-405E-8145-BC31CD1C1075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006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b="1" dirty="0"/>
              <a:t>Layering:</a:t>
            </a:r>
            <a:r>
              <a:rPr lang="en-ID" dirty="0"/>
              <a:t> </a:t>
            </a:r>
            <a:r>
              <a:rPr lang="en-ID" dirty="0" err="1"/>
              <a:t>Setidaknya</a:t>
            </a:r>
            <a:r>
              <a:rPr lang="en-ID" dirty="0"/>
              <a:t> 10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terdaftar</a:t>
            </a:r>
            <a:r>
              <a:rPr lang="en-ID" dirty="0"/>
              <a:t> di Asia Tenggara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pencucian</a:t>
            </a:r>
            <a:r>
              <a:rPr lang="en-ID" dirty="0"/>
              <a:t> uang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ekspor</a:t>
            </a:r>
            <a:r>
              <a:rPr lang="en-ID" dirty="0"/>
              <a:t> </a:t>
            </a:r>
            <a:r>
              <a:rPr lang="en-ID" dirty="0" err="1"/>
              <a:t>kayu</a:t>
            </a:r>
            <a:r>
              <a:rPr lang="en-ID" dirty="0"/>
              <a:t> </a:t>
            </a:r>
            <a:r>
              <a:rPr lang="en-ID" dirty="0" err="1"/>
              <a:t>ilegal</a:t>
            </a:r>
            <a:r>
              <a:rPr lang="en-ID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b="1" dirty="0" err="1"/>
              <a:t>Investasi</a:t>
            </a:r>
            <a:r>
              <a:rPr lang="en-ID" b="1" dirty="0"/>
              <a:t> </a:t>
            </a:r>
            <a:r>
              <a:rPr lang="en-ID" b="1" dirty="0" err="1"/>
              <a:t>Properti</a:t>
            </a:r>
            <a:r>
              <a:rPr lang="en-ID" b="1" dirty="0"/>
              <a:t>:</a:t>
            </a:r>
            <a:r>
              <a:rPr lang="en-ID" dirty="0"/>
              <a:t> </a:t>
            </a:r>
            <a:r>
              <a:rPr lang="en-ID" dirty="0" err="1"/>
              <a:t>Sekitar</a:t>
            </a:r>
            <a:r>
              <a:rPr lang="en-ID" dirty="0"/>
              <a:t> 30% dana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pencucian</a:t>
            </a:r>
            <a:r>
              <a:rPr lang="en-ID" dirty="0"/>
              <a:t> uang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ekspor</a:t>
            </a:r>
            <a:r>
              <a:rPr lang="en-ID" dirty="0"/>
              <a:t> </a:t>
            </a:r>
            <a:r>
              <a:rPr lang="en-ID" dirty="0" err="1"/>
              <a:t>kayu</a:t>
            </a:r>
            <a:r>
              <a:rPr lang="en-ID" dirty="0"/>
              <a:t> </a:t>
            </a:r>
            <a:r>
              <a:rPr lang="en-ID" dirty="0" err="1"/>
              <a:t>ilegal</a:t>
            </a:r>
            <a:r>
              <a:rPr lang="en-ID" dirty="0"/>
              <a:t> </a:t>
            </a:r>
            <a:r>
              <a:rPr lang="en-ID" dirty="0" err="1"/>
              <a:t>dialihkan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properti</a:t>
            </a:r>
            <a:r>
              <a:rPr lang="en-ID" dirty="0"/>
              <a:t> dan </a:t>
            </a:r>
            <a:r>
              <a:rPr lang="en-ID" dirty="0" err="1"/>
              <a:t>bisnis</a:t>
            </a:r>
            <a:r>
              <a:rPr lang="en-ID" dirty="0"/>
              <a:t> di </a:t>
            </a:r>
            <a:r>
              <a:rPr lang="en-ID" dirty="0" err="1"/>
              <a:t>sektor</a:t>
            </a:r>
            <a:r>
              <a:rPr lang="en-ID" dirty="0"/>
              <a:t> </a:t>
            </a:r>
            <a:r>
              <a:rPr lang="en-ID" dirty="0" err="1"/>
              <a:t>pariwisata</a:t>
            </a:r>
            <a:r>
              <a:rPr lang="en-ID" dirty="0"/>
              <a:t> (data </a:t>
            </a:r>
            <a:r>
              <a:rPr lang="en-ID" dirty="0" err="1"/>
              <a:t>dari</a:t>
            </a:r>
            <a:r>
              <a:rPr lang="en-ID" dirty="0"/>
              <a:t> PPATK dan KPK).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4BE22-7A7C-405E-8145-BC31CD1C1075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5261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D" b="1" dirty="0" err="1"/>
              <a:t>Ekspor</a:t>
            </a:r>
            <a:r>
              <a:rPr lang="en-ID" b="1" dirty="0"/>
              <a:t> </a:t>
            </a:r>
            <a:r>
              <a:rPr lang="en-ID" b="1" dirty="0" err="1"/>
              <a:t>Ilegal</a:t>
            </a:r>
            <a:r>
              <a:rPr lang="en-ID" b="1" dirty="0"/>
              <a:t> dan </a:t>
            </a:r>
            <a:r>
              <a:rPr lang="en-ID" b="1" dirty="0" err="1"/>
              <a:t>Penghindaran</a:t>
            </a:r>
            <a:r>
              <a:rPr lang="en-ID" b="1" dirty="0"/>
              <a:t> </a:t>
            </a:r>
            <a:r>
              <a:rPr lang="en-ID" b="1" dirty="0" err="1"/>
              <a:t>Pajak</a:t>
            </a:r>
            <a:r>
              <a:rPr lang="en-ID" b="1" dirty="0"/>
              <a:t> </a:t>
            </a:r>
          </a:p>
          <a:p>
            <a:pPr marL="0" indent="0">
              <a:buNone/>
            </a:pPr>
            <a:r>
              <a:rPr lang="en-ID" b="1" dirty="0" err="1"/>
              <a:t>Aturan</a:t>
            </a:r>
            <a:r>
              <a:rPr lang="en-ID" b="1" dirty="0"/>
              <a:t>:</a:t>
            </a:r>
            <a:r>
              <a:rPr lang="en-ID" b="0" dirty="0"/>
              <a:t> </a:t>
            </a:r>
            <a:r>
              <a:rPr lang="en-ID" b="1" dirty="0"/>
              <a:t>UU No. 17 </a:t>
            </a:r>
            <a:r>
              <a:rPr lang="en-ID" b="1" dirty="0" err="1"/>
              <a:t>Tahun</a:t>
            </a:r>
            <a:r>
              <a:rPr lang="en-ID" b="1" dirty="0"/>
              <a:t> 2006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Kepabeanan</a:t>
            </a:r>
            <a:endParaRPr lang="en-ID" b="0" dirty="0"/>
          </a:p>
          <a:p>
            <a:pPr>
              <a:buFont typeface="Arial" panose="020B0604020202020204" pitchFamily="34" charset="0"/>
              <a:buNone/>
            </a:pPr>
            <a:r>
              <a:rPr lang="en-ID" b="1" dirty="0"/>
              <a:t>Pasal</a:t>
            </a:r>
            <a:r>
              <a:rPr lang="en-ID" dirty="0"/>
              <a:t>: Pasal 102</a:t>
            </a:r>
          </a:p>
          <a:p>
            <a:pPr>
              <a:buFont typeface="Arial" panose="020B0604020202020204" pitchFamily="34" charset="0"/>
              <a:buNone/>
            </a:pPr>
            <a:r>
              <a:rPr lang="en-ID" b="1" dirty="0" err="1"/>
              <a:t>Hukuman</a:t>
            </a:r>
            <a:r>
              <a:rPr lang="en-ID" dirty="0"/>
              <a:t>: </a:t>
            </a:r>
            <a:r>
              <a:rPr lang="en-ID" dirty="0" err="1"/>
              <a:t>Pidana</a:t>
            </a:r>
            <a:r>
              <a:rPr lang="en-ID" dirty="0"/>
              <a:t> </a:t>
            </a:r>
            <a:r>
              <a:rPr lang="en-ID" dirty="0" err="1"/>
              <a:t>penjara</a:t>
            </a:r>
            <a:r>
              <a:rPr lang="en-ID" dirty="0"/>
              <a:t> </a:t>
            </a:r>
            <a:r>
              <a:rPr lang="en-ID" dirty="0" err="1"/>
              <a:t>maksimal</a:t>
            </a:r>
            <a:r>
              <a:rPr lang="en-ID" dirty="0"/>
              <a:t> 10 </a:t>
            </a:r>
            <a:r>
              <a:rPr lang="en-ID" dirty="0" err="1"/>
              <a:t>tahun</a:t>
            </a:r>
            <a:r>
              <a:rPr lang="en-ID" dirty="0"/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en-ID" b="1" dirty="0" err="1"/>
              <a:t>Denda</a:t>
            </a:r>
            <a:r>
              <a:rPr lang="en-ID" dirty="0"/>
              <a:t>: </a:t>
            </a:r>
            <a:r>
              <a:rPr lang="en-ID" dirty="0" err="1"/>
              <a:t>Maksimal</a:t>
            </a:r>
            <a:r>
              <a:rPr lang="en-ID" dirty="0"/>
              <a:t> Rp 5 </a:t>
            </a:r>
            <a:r>
              <a:rPr lang="en-ID" dirty="0" err="1"/>
              <a:t>miliar</a:t>
            </a:r>
            <a:r>
              <a:rPr lang="en-ID" dirty="0"/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en-ID" b="1" dirty="0"/>
              <a:t>UU No. 10 </a:t>
            </a:r>
            <a:r>
              <a:rPr lang="en-ID" b="1" dirty="0" err="1"/>
              <a:t>Tahun</a:t>
            </a:r>
            <a:r>
              <a:rPr lang="en-ID" b="1" dirty="0"/>
              <a:t> 1995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Perpajakan</a:t>
            </a:r>
            <a:r>
              <a:rPr lang="en-ID" dirty="0"/>
              <a:t> (</a:t>
            </a:r>
            <a:r>
              <a:rPr lang="en-ID" dirty="0" err="1"/>
              <a:t>diubah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UU No. 16 </a:t>
            </a:r>
            <a:r>
              <a:rPr lang="en-ID" dirty="0" err="1"/>
              <a:t>Tahun</a:t>
            </a:r>
            <a:r>
              <a:rPr lang="en-ID" dirty="0"/>
              <a:t> 2009)</a:t>
            </a:r>
          </a:p>
          <a:p>
            <a:pPr>
              <a:buFont typeface="Arial" panose="020B0604020202020204" pitchFamily="34" charset="0"/>
              <a:buNone/>
            </a:pPr>
            <a:r>
              <a:rPr lang="en-ID" b="1" dirty="0"/>
              <a:t>Pasal</a:t>
            </a:r>
            <a:r>
              <a:rPr lang="en-ID" dirty="0"/>
              <a:t>: Pasal 39</a:t>
            </a:r>
          </a:p>
          <a:p>
            <a:pPr>
              <a:buFont typeface="Arial" panose="020B0604020202020204" pitchFamily="34" charset="0"/>
              <a:buNone/>
            </a:pPr>
            <a:r>
              <a:rPr lang="en-ID" b="1" dirty="0" err="1"/>
              <a:t>Hukuman</a:t>
            </a:r>
            <a:r>
              <a:rPr lang="en-ID" dirty="0"/>
              <a:t>: </a:t>
            </a:r>
            <a:r>
              <a:rPr lang="en-ID" dirty="0" err="1"/>
              <a:t>Pidana</a:t>
            </a:r>
            <a:r>
              <a:rPr lang="en-ID" dirty="0"/>
              <a:t> </a:t>
            </a:r>
            <a:r>
              <a:rPr lang="en-ID" dirty="0" err="1"/>
              <a:t>penjara</a:t>
            </a:r>
            <a:r>
              <a:rPr lang="en-ID" dirty="0"/>
              <a:t> </a:t>
            </a:r>
            <a:r>
              <a:rPr lang="en-ID" dirty="0" err="1"/>
              <a:t>maksimal</a:t>
            </a:r>
            <a:r>
              <a:rPr lang="en-ID" dirty="0"/>
              <a:t> 6 </a:t>
            </a:r>
            <a:r>
              <a:rPr lang="en-ID" dirty="0" err="1"/>
              <a:t>tahun</a:t>
            </a:r>
            <a:r>
              <a:rPr lang="en-ID" dirty="0"/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en-ID" b="1" dirty="0" err="1"/>
              <a:t>Denda</a:t>
            </a:r>
            <a:r>
              <a:rPr lang="en-ID" dirty="0"/>
              <a:t>: Dua kali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empat</a:t>
            </a:r>
            <a:r>
              <a:rPr lang="en-ID" dirty="0"/>
              <a:t> kali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pajak</a:t>
            </a:r>
            <a:r>
              <a:rPr lang="en-ID" dirty="0"/>
              <a:t> yang </a:t>
            </a:r>
            <a:r>
              <a:rPr lang="en-ID" dirty="0" err="1"/>
              <a:t>terhindar</a:t>
            </a:r>
            <a:r>
              <a:rPr lang="en-ID" dirty="0"/>
              <a:t>.</a:t>
            </a:r>
          </a:p>
          <a:p>
            <a:r>
              <a:rPr lang="en-ID" b="1" dirty="0"/>
              <a:t>2. TPPU (</a:t>
            </a:r>
            <a:r>
              <a:rPr lang="en-ID" b="1" dirty="0" err="1"/>
              <a:t>Tindak</a:t>
            </a:r>
            <a:r>
              <a:rPr lang="en-ID" b="1" dirty="0"/>
              <a:t> </a:t>
            </a:r>
            <a:r>
              <a:rPr lang="en-ID" b="1" dirty="0" err="1"/>
              <a:t>Pidana</a:t>
            </a:r>
            <a:r>
              <a:rPr lang="en-ID" b="1" dirty="0"/>
              <a:t> </a:t>
            </a:r>
            <a:r>
              <a:rPr lang="en-ID" b="1" dirty="0" err="1"/>
              <a:t>Pencucian</a:t>
            </a:r>
            <a:r>
              <a:rPr lang="en-ID" b="1" dirty="0"/>
              <a:t> Uang) </a:t>
            </a:r>
            <a:r>
              <a:rPr lang="en-ID" b="1" dirty="0" err="1"/>
              <a:t>Pajak</a:t>
            </a:r>
            <a:r>
              <a:rPr lang="en-ID" b="1" dirty="0"/>
              <a:t> </a:t>
            </a:r>
          </a:p>
          <a:p>
            <a:r>
              <a:rPr lang="en-ID" b="1" dirty="0" err="1"/>
              <a:t>Aturan</a:t>
            </a:r>
            <a:r>
              <a:rPr lang="en-ID" b="1" dirty="0"/>
              <a:t>:</a:t>
            </a:r>
            <a:r>
              <a:rPr lang="en-ID" b="0" dirty="0"/>
              <a:t> </a:t>
            </a:r>
            <a:r>
              <a:rPr lang="en-ID" b="1" dirty="0"/>
              <a:t>UU No. 8 </a:t>
            </a:r>
            <a:r>
              <a:rPr lang="en-ID" b="1" dirty="0" err="1"/>
              <a:t>Tahun</a:t>
            </a:r>
            <a:r>
              <a:rPr lang="en-ID" b="1" dirty="0"/>
              <a:t> 2010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Tindak</a:t>
            </a:r>
            <a:r>
              <a:rPr lang="en-ID" dirty="0"/>
              <a:t> </a:t>
            </a:r>
            <a:r>
              <a:rPr lang="en-ID" dirty="0" err="1"/>
              <a:t>Pidana</a:t>
            </a:r>
            <a:r>
              <a:rPr lang="en-ID" dirty="0"/>
              <a:t> </a:t>
            </a:r>
            <a:r>
              <a:rPr lang="en-ID" dirty="0" err="1"/>
              <a:t>Pencucian</a:t>
            </a:r>
            <a:r>
              <a:rPr lang="en-ID" dirty="0"/>
              <a:t> Uang</a:t>
            </a:r>
          </a:p>
          <a:p>
            <a:r>
              <a:rPr lang="en-ID" b="1" dirty="0"/>
              <a:t>Pasal</a:t>
            </a:r>
            <a:r>
              <a:rPr lang="en-ID" dirty="0"/>
              <a:t>: Pasal 3, 4, dan 5</a:t>
            </a:r>
          </a:p>
          <a:p>
            <a:r>
              <a:rPr lang="en-ID" b="1" dirty="0" err="1"/>
              <a:t>Hukuman</a:t>
            </a:r>
            <a:r>
              <a:rPr lang="en-ID" dirty="0"/>
              <a:t>: </a:t>
            </a:r>
            <a:r>
              <a:rPr lang="en-ID" dirty="0" err="1"/>
              <a:t>Pidana</a:t>
            </a:r>
            <a:r>
              <a:rPr lang="en-ID" dirty="0"/>
              <a:t> </a:t>
            </a:r>
            <a:r>
              <a:rPr lang="en-ID" dirty="0" err="1"/>
              <a:t>penjara</a:t>
            </a:r>
            <a:r>
              <a:rPr lang="en-ID" dirty="0"/>
              <a:t> </a:t>
            </a:r>
            <a:r>
              <a:rPr lang="en-ID" dirty="0" err="1"/>
              <a:t>maksimal</a:t>
            </a:r>
            <a:r>
              <a:rPr lang="en-ID" dirty="0"/>
              <a:t> 20 </a:t>
            </a:r>
            <a:r>
              <a:rPr lang="en-ID" dirty="0" err="1"/>
              <a:t>tahun</a:t>
            </a:r>
            <a:r>
              <a:rPr lang="en-ID" dirty="0"/>
              <a:t>.</a:t>
            </a:r>
          </a:p>
          <a:p>
            <a:r>
              <a:rPr lang="en-ID" b="1" dirty="0" err="1"/>
              <a:t>Denda</a:t>
            </a:r>
            <a:r>
              <a:rPr lang="en-ID" dirty="0"/>
              <a:t>: </a:t>
            </a:r>
            <a:r>
              <a:rPr lang="en-ID" dirty="0" err="1"/>
              <a:t>Maksimal</a:t>
            </a:r>
            <a:r>
              <a:rPr lang="en-ID" dirty="0"/>
              <a:t> Rp 10 </a:t>
            </a:r>
            <a:r>
              <a:rPr lang="en-ID" dirty="0" err="1"/>
              <a:t>miliar</a:t>
            </a:r>
            <a:r>
              <a:rPr lang="en-ID" dirty="0"/>
              <a:t>.</a:t>
            </a:r>
          </a:p>
          <a:p>
            <a:r>
              <a:rPr lang="en-ID" b="1" dirty="0"/>
              <a:t>3. </a:t>
            </a:r>
            <a:r>
              <a:rPr lang="en-ID" b="1" dirty="0" err="1"/>
              <a:t>Korupsi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Proses </a:t>
            </a:r>
            <a:r>
              <a:rPr lang="en-ID" b="1" dirty="0" err="1"/>
              <a:t>Ekspor</a:t>
            </a:r>
            <a:endParaRPr lang="en-ID" b="1" dirty="0"/>
          </a:p>
          <a:p>
            <a:r>
              <a:rPr lang="en-ID" b="1" dirty="0" err="1"/>
              <a:t>Aturan</a:t>
            </a:r>
            <a:r>
              <a:rPr lang="en-ID" b="1" dirty="0"/>
              <a:t>:</a:t>
            </a:r>
            <a:r>
              <a:rPr lang="en-ID" b="0" dirty="0"/>
              <a:t> </a:t>
            </a:r>
            <a:r>
              <a:rPr lang="en-ID" b="1" dirty="0"/>
              <a:t>UU No. 31 </a:t>
            </a:r>
            <a:r>
              <a:rPr lang="en-ID" b="1" dirty="0" err="1"/>
              <a:t>Tahun</a:t>
            </a:r>
            <a:r>
              <a:rPr lang="en-ID" b="1" dirty="0"/>
              <a:t> 1999</a:t>
            </a:r>
            <a:r>
              <a:rPr lang="en-ID" dirty="0"/>
              <a:t> </a:t>
            </a:r>
            <a:r>
              <a:rPr lang="en-ID" dirty="0" err="1"/>
              <a:t>juncto</a:t>
            </a:r>
            <a:r>
              <a:rPr lang="en-ID" dirty="0"/>
              <a:t> </a:t>
            </a:r>
            <a:r>
              <a:rPr lang="en-ID" b="1" dirty="0"/>
              <a:t>UU No. 20 </a:t>
            </a:r>
            <a:r>
              <a:rPr lang="en-ID" b="1" dirty="0" err="1"/>
              <a:t>Tahun</a:t>
            </a:r>
            <a:r>
              <a:rPr lang="en-ID" b="1" dirty="0"/>
              <a:t> 2001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Pemberantasan</a:t>
            </a:r>
            <a:r>
              <a:rPr lang="en-ID" dirty="0"/>
              <a:t> </a:t>
            </a:r>
            <a:r>
              <a:rPr lang="en-ID" dirty="0" err="1"/>
              <a:t>Tindak</a:t>
            </a:r>
            <a:r>
              <a:rPr lang="en-ID" dirty="0"/>
              <a:t> </a:t>
            </a:r>
            <a:r>
              <a:rPr lang="en-ID" dirty="0" err="1"/>
              <a:t>Pidana</a:t>
            </a:r>
            <a:r>
              <a:rPr lang="en-ID" dirty="0"/>
              <a:t> </a:t>
            </a:r>
            <a:r>
              <a:rPr lang="en-ID" dirty="0" err="1"/>
              <a:t>Korupsi</a:t>
            </a:r>
            <a:endParaRPr lang="en-ID" b="0" dirty="0"/>
          </a:p>
          <a:p>
            <a:r>
              <a:rPr lang="en-ID" b="1" dirty="0"/>
              <a:t>Pasal</a:t>
            </a:r>
            <a:r>
              <a:rPr lang="en-ID" dirty="0"/>
              <a:t>: Pasal 2 dan 3</a:t>
            </a:r>
          </a:p>
          <a:p>
            <a:r>
              <a:rPr lang="en-ID" b="1" dirty="0" err="1"/>
              <a:t>Hukuman</a:t>
            </a:r>
            <a:r>
              <a:rPr lang="en-ID" dirty="0"/>
              <a:t>: </a:t>
            </a:r>
            <a:r>
              <a:rPr lang="en-ID" dirty="0" err="1"/>
              <a:t>Pidana</a:t>
            </a:r>
            <a:r>
              <a:rPr lang="en-ID" dirty="0"/>
              <a:t> </a:t>
            </a:r>
            <a:r>
              <a:rPr lang="en-ID" dirty="0" err="1"/>
              <a:t>penjara</a:t>
            </a:r>
            <a:r>
              <a:rPr lang="en-ID" dirty="0"/>
              <a:t> minimal 4 </a:t>
            </a:r>
            <a:r>
              <a:rPr lang="en-ID" dirty="0" err="1"/>
              <a:t>tahun</a:t>
            </a:r>
            <a:r>
              <a:rPr lang="en-ID" dirty="0"/>
              <a:t>, </a:t>
            </a:r>
            <a:r>
              <a:rPr lang="en-ID" dirty="0" err="1"/>
              <a:t>maksimal</a:t>
            </a:r>
            <a:r>
              <a:rPr lang="en-ID" dirty="0"/>
              <a:t> </a:t>
            </a:r>
            <a:r>
              <a:rPr lang="en-ID" dirty="0" err="1"/>
              <a:t>seumur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.</a:t>
            </a:r>
          </a:p>
          <a:p>
            <a:r>
              <a:rPr lang="en-ID" b="1" dirty="0" err="1"/>
              <a:t>Denda</a:t>
            </a:r>
            <a:r>
              <a:rPr lang="en-ID" dirty="0"/>
              <a:t>: Rp 200 </a:t>
            </a:r>
            <a:r>
              <a:rPr lang="en-ID" dirty="0" err="1"/>
              <a:t>juta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Rp 1 </a:t>
            </a:r>
            <a:r>
              <a:rPr lang="en-ID" dirty="0" err="1"/>
              <a:t>miliar</a:t>
            </a:r>
            <a:r>
              <a:rPr lang="en-ID" dirty="0"/>
              <a:t>.</a:t>
            </a:r>
          </a:p>
          <a:p>
            <a:r>
              <a:rPr lang="en-ID" b="1" dirty="0"/>
              <a:t>4. Illegal Timber Trade (</a:t>
            </a:r>
            <a:r>
              <a:rPr lang="en-ID" b="1" dirty="0" err="1"/>
              <a:t>Perdagangan</a:t>
            </a:r>
            <a:r>
              <a:rPr lang="en-ID" b="1" dirty="0"/>
              <a:t> Kayu </a:t>
            </a:r>
            <a:r>
              <a:rPr lang="en-ID" b="1" dirty="0" err="1"/>
              <a:t>Ilegal</a:t>
            </a:r>
            <a:r>
              <a:rPr lang="en-ID" b="1" dirty="0"/>
              <a:t>)</a:t>
            </a:r>
          </a:p>
          <a:p>
            <a:r>
              <a:rPr lang="en-ID" b="1" dirty="0" err="1"/>
              <a:t>Aturan</a:t>
            </a:r>
            <a:r>
              <a:rPr lang="en-ID" b="1" dirty="0"/>
              <a:t>: UU No. 18 </a:t>
            </a:r>
            <a:r>
              <a:rPr lang="en-ID" b="1" dirty="0" err="1"/>
              <a:t>Tahun</a:t>
            </a:r>
            <a:r>
              <a:rPr lang="en-ID" b="1" dirty="0"/>
              <a:t> 2013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Pencegahan</a:t>
            </a:r>
            <a:r>
              <a:rPr lang="en-ID" dirty="0"/>
              <a:t> dan </a:t>
            </a:r>
            <a:r>
              <a:rPr lang="en-ID" dirty="0" err="1"/>
              <a:t>Pemberantasan</a:t>
            </a:r>
            <a:r>
              <a:rPr lang="en-ID" dirty="0"/>
              <a:t> </a:t>
            </a:r>
            <a:r>
              <a:rPr lang="en-ID" dirty="0" err="1"/>
              <a:t>Perusakan</a:t>
            </a:r>
            <a:r>
              <a:rPr lang="en-ID" dirty="0"/>
              <a:t> Hutan</a:t>
            </a:r>
          </a:p>
          <a:p>
            <a:r>
              <a:rPr lang="en-ID" b="1" dirty="0"/>
              <a:t>Pasal</a:t>
            </a:r>
            <a:r>
              <a:rPr lang="en-ID" dirty="0"/>
              <a:t>: Pasal 12</a:t>
            </a:r>
          </a:p>
          <a:p>
            <a:r>
              <a:rPr lang="en-ID" b="1" dirty="0" err="1"/>
              <a:t>Hukuman</a:t>
            </a:r>
            <a:r>
              <a:rPr lang="en-ID" dirty="0"/>
              <a:t>: </a:t>
            </a:r>
            <a:r>
              <a:rPr lang="en-ID" dirty="0" err="1"/>
              <a:t>Pidana</a:t>
            </a:r>
            <a:r>
              <a:rPr lang="en-ID" dirty="0"/>
              <a:t> </a:t>
            </a:r>
            <a:r>
              <a:rPr lang="en-ID" dirty="0" err="1"/>
              <a:t>penjara</a:t>
            </a:r>
            <a:r>
              <a:rPr lang="en-ID" dirty="0"/>
              <a:t> minimal 5 </a:t>
            </a:r>
            <a:r>
              <a:rPr lang="en-ID" dirty="0" err="1"/>
              <a:t>tahun</a:t>
            </a:r>
            <a:r>
              <a:rPr lang="en-ID" dirty="0"/>
              <a:t>, </a:t>
            </a:r>
            <a:r>
              <a:rPr lang="en-ID" dirty="0" err="1"/>
              <a:t>maksimal</a:t>
            </a:r>
            <a:r>
              <a:rPr lang="en-ID" dirty="0"/>
              <a:t> 15 </a:t>
            </a:r>
            <a:r>
              <a:rPr lang="en-ID" dirty="0" err="1"/>
              <a:t>tahun</a:t>
            </a:r>
            <a:r>
              <a:rPr lang="en-ID" dirty="0"/>
              <a:t>.</a:t>
            </a:r>
          </a:p>
          <a:p>
            <a:r>
              <a:rPr lang="en-ID" b="1" dirty="0" err="1"/>
              <a:t>Denda</a:t>
            </a:r>
            <a:r>
              <a:rPr lang="en-ID" dirty="0"/>
              <a:t>: Rp 5 </a:t>
            </a:r>
            <a:r>
              <a:rPr lang="en-ID" dirty="0" err="1"/>
              <a:t>miliar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Rp 100 </a:t>
            </a:r>
            <a:r>
              <a:rPr lang="en-ID" dirty="0" err="1"/>
              <a:t>miliar</a:t>
            </a:r>
            <a:r>
              <a:rPr lang="en-ID" dirty="0"/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en-ID" b="1" dirty="0"/>
              <a:t>UU No. 41 </a:t>
            </a:r>
            <a:r>
              <a:rPr lang="en-ID" b="1" dirty="0" err="1"/>
              <a:t>Tahun</a:t>
            </a:r>
            <a:r>
              <a:rPr lang="en-ID" b="1" dirty="0"/>
              <a:t> 1999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Kehutanan</a:t>
            </a:r>
            <a:endParaRPr lang="en-ID" b="0" dirty="0"/>
          </a:p>
          <a:p>
            <a:pPr>
              <a:buFont typeface="Arial" panose="020B0604020202020204" pitchFamily="34" charset="0"/>
              <a:buNone/>
            </a:pPr>
            <a:r>
              <a:rPr lang="en-ID" b="1" dirty="0"/>
              <a:t>Pasal</a:t>
            </a:r>
            <a:r>
              <a:rPr lang="en-ID" dirty="0"/>
              <a:t>: Pasal 78</a:t>
            </a:r>
          </a:p>
          <a:p>
            <a:pPr>
              <a:buFont typeface="Arial" panose="020B0604020202020204" pitchFamily="34" charset="0"/>
              <a:buNone/>
            </a:pPr>
            <a:r>
              <a:rPr lang="en-ID" b="1" dirty="0" err="1"/>
              <a:t>Hukuman</a:t>
            </a:r>
            <a:r>
              <a:rPr lang="en-ID" dirty="0"/>
              <a:t>: </a:t>
            </a:r>
            <a:r>
              <a:rPr lang="en-ID" dirty="0" err="1"/>
              <a:t>Pidana</a:t>
            </a:r>
            <a:r>
              <a:rPr lang="en-ID" dirty="0"/>
              <a:t> </a:t>
            </a:r>
            <a:r>
              <a:rPr lang="en-ID" dirty="0" err="1"/>
              <a:t>penjara</a:t>
            </a:r>
            <a:r>
              <a:rPr lang="en-ID" dirty="0"/>
              <a:t> </a:t>
            </a:r>
            <a:r>
              <a:rPr lang="en-ID" dirty="0" err="1"/>
              <a:t>maksimal</a:t>
            </a:r>
            <a:r>
              <a:rPr lang="en-ID" dirty="0"/>
              <a:t> 10 </a:t>
            </a:r>
            <a:r>
              <a:rPr lang="en-ID" dirty="0" err="1"/>
              <a:t>tahun</a:t>
            </a:r>
            <a:r>
              <a:rPr lang="en-ID" dirty="0"/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en-ID" b="1" dirty="0" err="1"/>
              <a:t>Denda</a:t>
            </a:r>
            <a:r>
              <a:rPr lang="en-ID" dirty="0"/>
              <a:t>: </a:t>
            </a:r>
            <a:r>
              <a:rPr lang="en-ID" dirty="0" err="1"/>
              <a:t>Maksimal</a:t>
            </a:r>
            <a:r>
              <a:rPr lang="en-ID" dirty="0"/>
              <a:t> Rp 5 </a:t>
            </a:r>
            <a:r>
              <a:rPr lang="en-ID" dirty="0" err="1"/>
              <a:t>miliar</a:t>
            </a:r>
            <a:r>
              <a:rPr lang="en-ID" dirty="0"/>
              <a:t>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4BE22-7A7C-405E-8145-BC31CD1C1075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6958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b="1" dirty="0" err="1"/>
              <a:t>Penguatan</a:t>
            </a:r>
            <a:r>
              <a:rPr lang="en-ID" b="1" dirty="0"/>
              <a:t> </a:t>
            </a:r>
            <a:r>
              <a:rPr lang="en-ID" b="1" dirty="0" err="1"/>
              <a:t>regulasi</a:t>
            </a:r>
            <a:r>
              <a:rPr lang="en-ID" b="1" dirty="0"/>
              <a:t>:</a:t>
            </a:r>
            <a:r>
              <a:rPr lang="en-ID" dirty="0"/>
              <a:t> Indonesia </a:t>
            </a:r>
            <a:r>
              <a:rPr lang="en-ID" dirty="0" err="1"/>
              <a:t>meluncurkan</a:t>
            </a:r>
            <a:r>
              <a:rPr lang="en-ID" dirty="0"/>
              <a:t> </a:t>
            </a:r>
            <a:r>
              <a:rPr lang="en-ID" i="1" dirty="0" err="1"/>
              <a:t>Sistem</a:t>
            </a:r>
            <a:r>
              <a:rPr lang="en-ID" i="1" dirty="0"/>
              <a:t> </a:t>
            </a:r>
            <a:r>
              <a:rPr lang="en-ID" i="1" dirty="0" err="1"/>
              <a:t>Verifikasi</a:t>
            </a:r>
            <a:r>
              <a:rPr lang="en-ID" i="1" dirty="0"/>
              <a:t> </a:t>
            </a:r>
            <a:r>
              <a:rPr lang="en-ID" i="1" dirty="0" err="1"/>
              <a:t>Legalitas</a:t>
            </a:r>
            <a:r>
              <a:rPr lang="en-ID" i="1" dirty="0"/>
              <a:t> Kayu</a:t>
            </a:r>
            <a:r>
              <a:rPr lang="en-ID" dirty="0"/>
              <a:t> (SVLK) pada </a:t>
            </a:r>
            <a:r>
              <a:rPr lang="en-ID" dirty="0" err="1"/>
              <a:t>tahun</a:t>
            </a:r>
            <a:r>
              <a:rPr lang="en-ID" dirty="0"/>
              <a:t> 2016,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kepatuhan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70% pada 2023.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b="1" dirty="0" err="1"/>
              <a:t>Penggunaan</a:t>
            </a:r>
            <a:r>
              <a:rPr lang="en-ID" b="1" dirty="0"/>
              <a:t> </a:t>
            </a:r>
            <a:r>
              <a:rPr lang="en-ID" b="1" dirty="0" err="1"/>
              <a:t>sistem</a:t>
            </a:r>
            <a:r>
              <a:rPr lang="en-ID" b="1" dirty="0"/>
              <a:t> digital:</a:t>
            </a:r>
            <a:r>
              <a:rPr lang="en-ID" dirty="0"/>
              <a:t> </a:t>
            </a:r>
            <a:r>
              <a:rPr lang="en-ID" dirty="0" err="1"/>
              <a:t>Estimasi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BPS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digital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pemantauan</a:t>
            </a:r>
            <a:r>
              <a:rPr lang="en-ID" dirty="0"/>
              <a:t> </a:t>
            </a:r>
            <a:r>
              <a:rPr lang="en-ID" dirty="0" err="1"/>
              <a:t>ekspor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akurasi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40%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b="1" dirty="0"/>
              <a:t>Kerjasama </a:t>
            </a:r>
            <a:r>
              <a:rPr lang="en-ID" b="1" dirty="0" err="1"/>
              <a:t>Internasional</a:t>
            </a:r>
            <a:r>
              <a:rPr lang="en-ID" b="1" dirty="0"/>
              <a:t>:</a:t>
            </a:r>
            <a:r>
              <a:rPr lang="en-ID" dirty="0"/>
              <a:t> Indonesia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menandatangani</a:t>
            </a:r>
            <a:r>
              <a:rPr lang="en-ID" dirty="0"/>
              <a:t> 3 MoU </a:t>
            </a:r>
            <a:r>
              <a:rPr lang="en-ID" dirty="0" err="1"/>
              <a:t>dengan</a:t>
            </a:r>
            <a:r>
              <a:rPr lang="en-ID" dirty="0"/>
              <a:t> Korea Selatan dan </a:t>
            </a:r>
            <a:r>
              <a:rPr lang="en-ID" dirty="0" err="1"/>
              <a:t>Jepang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pengawasan</a:t>
            </a:r>
            <a:r>
              <a:rPr lang="en-ID" dirty="0"/>
              <a:t> </a:t>
            </a:r>
            <a:r>
              <a:rPr lang="en-ID" dirty="0" err="1"/>
              <a:t>ekspor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hutan</a:t>
            </a:r>
            <a:r>
              <a:rPr lang="en-ID" dirty="0"/>
              <a:t> pada </a:t>
            </a:r>
            <a:r>
              <a:rPr lang="en-ID" dirty="0" err="1"/>
              <a:t>tahun</a:t>
            </a:r>
            <a:r>
              <a:rPr lang="en-ID" dirty="0"/>
              <a:t> 2022.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b="1" dirty="0" err="1"/>
              <a:t>Sanksi</a:t>
            </a:r>
            <a:r>
              <a:rPr lang="en-ID" b="1" dirty="0"/>
              <a:t>: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revisi</a:t>
            </a:r>
            <a:r>
              <a:rPr lang="en-ID" dirty="0"/>
              <a:t> UU No. 18 </a:t>
            </a:r>
            <a:r>
              <a:rPr lang="en-ID" dirty="0" err="1"/>
              <a:t>tahun</a:t>
            </a:r>
            <a:r>
              <a:rPr lang="en-ID" dirty="0"/>
              <a:t> 2013, </a:t>
            </a:r>
            <a:r>
              <a:rPr lang="en-ID" dirty="0" err="1"/>
              <a:t>pelaku</a:t>
            </a:r>
            <a:r>
              <a:rPr lang="en-ID" dirty="0"/>
              <a:t> </a:t>
            </a:r>
            <a:r>
              <a:rPr lang="en-ID" dirty="0" err="1"/>
              <a:t>perdagangan</a:t>
            </a:r>
            <a:r>
              <a:rPr lang="en-ID" dirty="0"/>
              <a:t> </a:t>
            </a:r>
            <a:r>
              <a:rPr lang="en-ID" dirty="0" err="1"/>
              <a:t>kayu</a:t>
            </a:r>
            <a:r>
              <a:rPr lang="en-ID" dirty="0"/>
              <a:t> </a:t>
            </a:r>
            <a:r>
              <a:rPr lang="en-ID" dirty="0" err="1"/>
              <a:t>ilegal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dijatuhi</a:t>
            </a:r>
            <a:r>
              <a:rPr lang="en-ID" dirty="0"/>
              <a:t> </a:t>
            </a:r>
            <a:r>
              <a:rPr lang="en-ID" dirty="0" err="1"/>
              <a:t>denda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Rp 10 </a:t>
            </a:r>
            <a:r>
              <a:rPr lang="en-ID" dirty="0" err="1"/>
              <a:t>miliar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hukuman</a:t>
            </a:r>
            <a:r>
              <a:rPr lang="en-ID" dirty="0"/>
              <a:t> </a:t>
            </a:r>
            <a:r>
              <a:rPr lang="en-ID" dirty="0" err="1"/>
              <a:t>penjara</a:t>
            </a:r>
            <a:r>
              <a:rPr lang="en-ID" dirty="0"/>
              <a:t> </a:t>
            </a:r>
            <a:r>
              <a:rPr lang="en-ID" dirty="0" err="1"/>
              <a:t>maksimal</a:t>
            </a:r>
            <a:r>
              <a:rPr lang="en-ID" dirty="0"/>
              <a:t> 15 </a:t>
            </a:r>
            <a:r>
              <a:rPr lang="en-ID" dirty="0" err="1"/>
              <a:t>tahun</a:t>
            </a:r>
            <a:r>
              <a:rPr lang="en-ID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4BE22-7A7C-405E-8145-BC31CD1C1075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092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4BE22-7A7C-405E-8145-BC31CD1C1075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4254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4BE22-7A7C-405E-8145-BC31CD1C1075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473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09819-45B6-FCFF-97E0-E8A5CAD31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D9CF7-44C9-3A98-EDA4-18BF9C58D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47B37-7833-CEC9-997D-8777F210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9891-6709-4BAD-A287-CD6C41FDD90E}" type="datetimeFigureOut">
              <a:rPr lang="en-ID" smtClean="0"/>
              <a:t>25/09/2024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6A36C-D17C-C48C-1BC7-7A83EC9DA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FD361-41FF-963D-4767-8CE6D8C7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E4D-6A61-4F61-A0E0-325E681FD1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782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976A7-6BA5-0A97-B87B-2A4E876AC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CD4F2-A876-C456-11BE-5DDDFAC60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2740D-B35D-74A7-EA60-B499B5E65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9891-6709-4BAD-A287-CD6C41FDD90E}" type="datetimeFigureOut">
              <a:rPr lang="en-ID" smtClean="0"/>
              <a:t>25/09/2024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D6F2E-BD22-A684-0F16-6A2F6992C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3FB40-96C4-D80B-52A7-ADCE2DFC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E4D-6A61-4F61-A0E0-325E681FD1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583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61A4DE-9439-9884-1E6F-A4872B442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E10445-46F8-51DE-4A47-5B297F9AC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DE8B5-1EA6-71CC-AB31-30877872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9891-6709-4BAD-A287-CD6C41FDD90E}" type="datetimeFigureOut">
              <a:rPr lang="en-ID" smtClean="0"/>
              <a:t>25/09/2024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EDAC9-FFE2-81E6-973F-54CCB66F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DAF11-8BE6-D6AA-5D7C-BA7AED0E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E4D-6A61-4F61-A0E0-325E681FD1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074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07C9-E515-1C49-67BB-4DF8B69F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44A91-12CA-1CF0-77DF-CB035A4E5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23C10-173E-0908-A14B-40ACA3B8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9891-6709-4BAD-A287-CD6C41FDD90E}" type="datetimeFigureOut">
              <a:rPr lang="en-ID" smtClean="0"/>
              <a:t>25/09/2024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43FA-9631-86CA-251F-3476BD1C1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C1D1A-C665-65D0-C1E3-589457A3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E4D-6A61-4F61-A0E0-325E681FD1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720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8099-C2F4-3776-0C1E-CCCFEEA5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31F17-7AE6-D304-ABF7-D99443C4D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1E540-E4D8-DB0E-1FB6-067E5D5F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9891-6709-4BAD-A287-CD6C41FDD90E}" type="datetimeFigureOut">
              <a:rPr lang="en-ID" smtClean="0"/>
              <a:t>25/09/2024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DEBAC-9B2F-23E1-3D49-5DBC51E3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7CD32-9F27-63EE-89BF-CEA9CBE1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E4D-6A61-4F61-A0E0-325E681FD1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903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A678-03AB-D666-9712-C90CAB403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9E0-7116-5937-1465-77DA4E293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45580-4034-5E48-8357-095D1E82A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F5055-FAAA-3F19-8811-7690F1C44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9891-6709-4BAD-A287-CD6C41FDD90E}" type="datetimeFigureOut">
              <a:rPr lang="en-ID" smtClean="0"/>
              <a:t>25/09/2024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251A-F00B-BC35-3E12-509EA6F4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5DECA-53A9-A2E0-D2F4-BB5A5462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E4D-6A61-4F61-A0E0-325E681FD1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045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1E6F-203E-DEE3-AE64-284ED5FC9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05CAD-AFAE-E805-0020-B5BBC6FAC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66D76-76E7-203F-5B0C-342ACF301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38C1F-87A2-6A08-9BD2-EA5D7EFEF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5611C5-FE63-E693-6A0A-CA5674263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3AF081-2B7C-6643-E5BD-6E0B8737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9891-6709-4BAD-A287-CD6C41FDD90E}" type="datetimeFigureOut">
              <a:rPr lang="en-ID" smtClean="0"/>
              <a:t>25/09/2024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639D6-525E-AD6E-245F-CC0F2AD5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FD87AA-5FBB-1AEC-E191-38942A4F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E4D-6A61-4F61-A0E0-325E681FD1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472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084F-8DF3-0CCD-E00E-A2F30CB3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CEFCD0-2556-2604-723E-0851276C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9891-6709-4BAD-A287-CD6C41FDD90E}" type="datetimeFigureOut">
              <a:rPr lang="en-ID" smtClean="0"/>
              <a:t>25/09/2024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E16531-4A9E-DB4D-4FC4-0C4C17A1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C5E05-2231-7B6D-15A0-1FDF921A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E4D-6A61-4F61-A0E0-325E681FD1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695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C331E-855E-6FC9-5AAB-C58372DDB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9891-6709-4BAD-A287-CD6C41FDD90E}" type="datetimeFigureOut">
              <a:rPr lang="en-ID" smtClean="0"/>
              <a:t>25/09/2024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5E2C56-592D-755A-E89A-9FEFB190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EDFC3-F30F-20F7-FADD-DB4B01FA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E4D-6A61-4F61-A0E0-325E681FD1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419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AADE-54AA-5922-3308-F338CD7BA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C066F-06E0-3980-676B-A1D974C09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4D82C-4C64-6CB8-7043-0915B5ECF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C5F62-F5B4-D8C0-86C6-863261CB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9891-6709-4BAD-A287-CD6C41FDD90E}" type="datetimeFigureOut">
              <a:rPr lang="en-ID" smtClean="0"/>
              <a:t>25/09/2024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AEF83-5536-1171-9651-321A9E55F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170FE-1800-8D4E-9492-41A14094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E4D-6A61-4F61-A0E0-325E681FD1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68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4436-2C0F-AC5E-679A-64D4AC12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57B7FB-BBDC-159B-EA27-C71A375451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E67C0-990D-DD25-2E35-289B68B64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0AC5A-8D24-D2C6-BF6D-45EA48E4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9891-6709-4BAD-A287-CD6C41FDD90E}" type="datetimeFigureOut">
              <a:rPr lang="en-ID" smtClean="0"/>
              <a:t>25/09/2024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5FB85-B146-3FCD-58F1-DC09ABC7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21E59-B72A-0D83-2BEB-758083170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E4D-6A61-4F61-A0E0-325E681FD1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814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7153C2-F394-C54B-87A6-95A4620F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5856D-5C35-AE1F-4198-10C2593C0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AE264-D778-FCC7-26D9-7E0586800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239891-6709-4BAD-A287-CD6C41FDD90E}" type="datetimeFigureOut">
              <a:rPr lang="en-ID" smtClean="0"/>
              <a:t>25/09/2024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B1C60-AB55-13C3-3085-10F95CA72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A6195-78BC-3C59-6830-CD57C5B18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BDCE4D-6A61-4F61-A0E0-325E681FD1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161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ampilan udara kapal kontainer">
            <a:extLst>
              <a:ext uri="{FF2B5EF4-FFF2-40B4-BE49-F238E27FC236}">
                <a16:creationId xmlns:a16="http://schemas.microsoft.com/office/drawing/2014/main" id="{6A054BB7-B598-2186-521F-E0057DEB35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CF1779-E8CF-A548-D697-9F050D7BF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985923"/>
          </a:xfrm>
        </p:spPr>
        <p:txBody>
          <a:bodyPr>
            <a:normAutofit/>
          </a:bodyPr>
          <a:lstStyle/>
          <a:p>
            <a:r>
              <a:rPr lang="en-ID" sz="5200" dirty="0" err="1">
                <a:solidFill>
                  <a:srgbClr val="FFFFFF"/>
                </a:solidFill>
              </a:rPr>
              <a:t>Praktek</a:t>
            </a:r>
            <a:r>
              <a:rPr lang="en-ID" sz="5200" dirty="0">
                <a:solidFill>
                  <a:srgbClr val="FFFFFF"/>
                </a:solidFill>
              </a:rPr>
              <a:t> Money Laundry </a:t>
            </a:r>
            <a:r>
              <a:rPr lang="en-ID" sz="5200" dirty="0" err="1">
                <a:solidFill>
                  <a:srgbClr val="FFFFFF"/>
                </a:solidFill>
              </a:rPr>
              <a:t>dari</a:t>
            </a:r>
            <a:r>
              <a:rPr lang="en-ID" sz="5200" dirty="0">
                <a:solidFill>
                  <a:srgbClr val="FFFFFF"/>
                </a:solidFill>
              </a:rPr>
              <a:t> </a:t>
            </a:r>
            <a:r>
              <a:rPr lang="en-ID" sz="5200" dirty="0" err="1">
                <a:solidFill>
                  <a:srgbClr val="FFFFFF"/>
                </a:solidFill>
              </a:rPr>
              <a:t>Ekspor</a:t>
            </a:r>
            <a:r>
              <a:rPr lang="en-ID" sz="5200" dirty="0">
                <a:solidFill>
                  <a:srgbClr val="FFFFFF"/>
                </a:solidFill>
              </a:rPr>
              <a:t> </a:t>
            </a:r>
            <a:r>
              <a:rPr lang="en-ID" sz="5200" dirty="0" err="1">
                <a:solidFill>
                  <a:srgbClr val="FFFFFF"/>
                </a:solidFill>
              </a:rPr>
              <a:t>Ilegal</a:t>
            </a:r>
            <a:r>
              <a:rPr lang="en-ID" sz="5200" dirty="0">
                <a:solidFill>
                  <a:srgbClr val="FFFFFF"/>
                </a:solidFill>
              </a:rPr>
              <a:t> Wood </a:t>
            </a:r>
            <a:r>
              <a:rPr lang="en-ID" sz="5200" dirty="0" err="1">
                <a:solidFill>
                  <a:srgbClr val="FFFFFF"/>
                </a:solidFill>
              </a:rPr>
              <a:t>Pelet</a:t>
            </a:r>
            <a:endParaRPr lang="en-ID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58C5F-02A5-B882-6576-85FC40556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2040"/>
            <a:ext cx="10515600" cy="13843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Marius Gunawan / IWGFF</a:t>
            </a:r>
            <a:endParaRPr lang="en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1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8E93D-A386-3704-B64B-7A106CFBE0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70" r="-2" b="-2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3DBB41-DAE9-B0FF-AC31-51E222F09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ID" sz="2600" b="1"/>
              <a:t>Modus Ekspor Ilegal Wood Pellet</a:t>
            </a:r>
            <a:br>
              <a:rPr lang="en-ID" sz="2600" b="1"/>
            </a:br>
            <a:endParaRPr lang="en-ID" sz="2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57500-8EF8-BBD6-F7F2-7EFE1F5FB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D" sz="2000" b="1"/>
              <a:t>Penggunaan Dokumen Palsu:</a:t>
            </a:r>
            <a:endParaRPr lang="en-ID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000"/>
              <a:t>Sertifikat palsu digunakan untuk menunjukkan bahan baku legal.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000"/>
              <a:t>Manipulasi nilai produk untuk menghindari pajak dan bea ekspor.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2000" b="1"/>
              <a:t>Pengiriman Melalui Jalur Tidak Resmi:</a:t>
            </a:r>
            <a:endParaRPr lang="en-ID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000"/>
              <a:t>Menghindari jalur bea cukai resmi.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000"/>
              <a:t>Gorontalo sebagai titik ekspor ke Korea Selatan dan Jepang.</a:t>
            </a:r>
          </a:p>
          <a:p>
            <a:endParaRPr lang="en-ID" sz="2000"/>
          </a:p>
        </p:txBody>
      </p:sp>
    </p:spTree>
    <p:extLst>
      <p:ext uri="{BB962C8B-B14F-4D97-AF65-F5344CB8AC3E}">
        <p14:creationId xmlns:p14="http://schemas.microsoft.com/office/powerpoint/2010/main" val="426863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07A9D-EA65-7310-4153-CEB445862A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03" r="-2" b="5065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2A46A-DE99-3543-7430-AA7AF934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ID" sz="2600" b="1"/>
              <a:t>Modus Operandi Pencucian Uang</a:t>
            </a:r>
            <a:br>
              <a:rPr lang="en-ID" sz="2600" b="1"/>
            </a:br>
            <a:endParaRPr lang="en-ID" sz="2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E6035-E938-43BC-A056-DD1C66E0F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D" sz="1900" b="1" dirty="0" err="1"/>
              <a:t>Penyamaran</a:t>
            </a:r>
            <a:r>
              <a:rPr lang="en-ID" sz="1900" b="1" dirty="0"/>
              <a:t> </a:t>
            </a:r>
            <a:r>
              <a:rPr lang="en-ID" sz="1900" b="1" dirty="0" err="1"/>
              <a:t>Sumber</a:t>
            </a:r>
            <a:r>
              <a:rPr lang="en-ID" sz="1900" b="1" dirty="0"/>
              <a:t> Dana:</a:t>
            </a:r>
            <a:endParaRPr lang="en-ID" sz="19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900" dirty="0"/>
              <a:t>Uang </a:t>
            </a:r>
            <a:r>
              <a:rPr lang="en-ID" sz="1900" dirty="0" err="1"/>
              <a:t>hasil</a:t>
            </a:r>
            <a:r>
              <a:rPr lang="en-ID" sz="1900" dirty="0"/>
              <a:t> </a:t>
            </a:r>
            <a:r>
              <a:rPr lang="en-ID" sz="1900" dirty="0" err="1"/>
              <a:t>penjualan</a:t>
            </a:r>
            <a:r>
              <a:rPr lang="en-ID" sz="1900" dirty="0"/>
              <a:t> </a:t>
            </a:r>
            <a:r>
              <a:rPr lang="en-ID" sz="1900" dirty="0" err="1"/>
              <a:t>ilegal</a:t>
            </a:r>
            <a:r>
              <a:rPr lang="en-ID" sz="1900" dirty="0"/>
              <a:t> </a:t>
            </a:r>
            <a:r>
              <a:rPr lang="en-ID" sz="1900" dirty="0" err="1"/>
              <a:t>disalurkan</a:t>
            </a:r>
            <a:r>
              <a:rPr lang="en-ID" sz="1900" dirty="0"/>
              <a:t> </a:t>
            </a:r>
            <a:r>
              <a:rPr lang="en-ID" sz="1900" dirty="0" err="1"/>
              <a:t>melalui</a:t>
            </a:r>
            <a:r>
              <a:rPr lang="en-ID" sz="1900" dirty="0"/>
              <a:t> </a:t>
            </a:r>
            <a:r>
              <a:rPr lang="en-ID" sz="1900" dirty="0" err="1"/>
              <a:t>perusahaan</a:t>
            </a:r>
            <a:r>
              <a:rPr lang="en-ID" sz="1900" dirty="0"/>
              <a:t> </a:t>
            </a:r>
            <a:r>
              <a:rPr lang="en-ID" sz="1900" dirty="0" err="1"/>
              <a:t>fiktif</a:t>
            </a:r>
            <a:r>
              <a:rPr lang="en-ID" sz="19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900" dirty="0" err="1"/>
              <a:t>Penggunaan</a:t>
            </a:r>
            <a:r>
              <a:rPr lang="en-ID" sz="1900" dirty="0"/>
              <a:t> </a:t>
            </a:r>
            <a:r>
              <a:rPr lang="en-ID" sz="1900" dirty="0" err="1"/>
              <a:t>rekening</a:t>
            </a:r>
            <a:r>
              <a:rPr lang="en-ID" sz="1900" dirty="0"/>
              <a:t> bank </a:t>
            </a:r>
            <a:r>
              <a:rPr lang="en-ID" sz="1900" dirty="0" err="1"/>
              <a:t>lintas</a:t>
            </a:r>
            <a:r>
              <a:rPr lang="en-ID" sz="1900" dirty="0"/>
              <a:t> negara.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1900" b="1" dirty="0" err="1"/>
              <a:t>Penggunaan</a:t>
            </a:r>
            <a:r>
              <a:rPr lang="en-ID" sz="1900" b="1" dirty="0"/>
              <a:t> </a:t>
            </a:r>
            <a:r>
              <a:rPr lang="en-ID" sz="1900" b="1" dirty="0" err="1"/>
              <a:t>Transaksi</a:t>
            </a:r>
            <a:r>
              <a:rPr lang="en-ID" sz="1900" b="1" dirty="0"/>
              <a:t> Lintas Negara:</a:t>
            </a:r>
            <a:endParaRPr lang="en-ID" sz="19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900" dirty="0"/>
              <a:t>Uang </a:t>
            </a:r>
            <a:r>
              <a:rPr lang="en-ID" sz="1900" dirty="0" err="1"/>
              <a:t>dialihkan</a:t>
            </a:r>
            <a:r>
              <a:rPr lang="en-ID" sz="1900" dirty="0"/>
              <a:t> </a:t>
            </a:r>
            <a:r>
              <a:rPr lang="en-ID" sz="1900" dirty="0" err="1"/>
              <a:t>melalui</a:t>
            </a:r>
            <a:r>
              <a:rPr lang="en-ID" sz="1900" dirty="0"/>
              <a:t> </a:t>
            </a:r>
            <a:r>
              <a:rPr lang="en-ID" sz="1900" dirty="0" err="1"/>
              <a:t>serangkaian</a:t>
            </a:r>
            <a:r>
              <a:rPr lang="en-ID" sz="1900" dirty="0"/>
              <a:t> </a:t>
            </a:r>
            <a:r>
              <a:rPr lang="en-ID" sz="1900" dirty="0" err="1"/>
              <a:t>transaksi</a:t>
            </a:r>
            <a:r>
              <a:rPr lang="en-ID" sz="1900" dirty="0"/>
              <a:t> </a:t>
            </a:r>
            <a:r>
              <a:rPr lang="en-ID" sz="1900" dirty="0" err="1"/>
              <a:t>untuk</a:t>
            </a:r>
            <a:r>
              <a:rPr lang="en-ID" sz="1900" dirty="0"/>
              <a:t> </a:t>
            </a:r>
            <a:r>
              <a:rPr lang="en-ID" sz="1900" dirty="0" err="1"/>
              <a:t>menyamarkan</a:t>
            </a:r>
            <a:r>
              <a:rPr lang="en-ID" sz="1900" dirty="0"/>
              <a:t> </a:t>
            </a:r>
            <a:r>
              <a:rPr lang="en-ID" sz="1900" dirty="0" err="1"/>
              <a:t>sumbernya</a:t>
            </a:r>
            <a:r>
              <a:rPr lang="en-ID" sz="19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900" dirty="0" err="1"/>
              <a:t>Investasi</a:t>
            </a:r>
            <a:r>
              <a:rPr lang="en-ID" sz="1900" dirty="0"/>
              <a:t> </a:t>
            </a:r>
            <a:r>
              <a:rPr lang="en-ID" sz="1900" dirty="0" err="1"/>
              <a:t>ke</a:t>
            </a:r>
            <a:r>
              <a:rPr lang="en-ID" sz="1900" dirty="0"/>
              <a:t> </a:t>
            </a:r>
            <a:r>
              <a:rPr lang="en-ID" sz="1900" dirty="0" err="1"/>
              <a:t>bisnis</a:t>
            </a:r>
            <a:r>
              <a:rPr lang="en-ID" sz="1900" dirty="0"/>
              <a:t> legal </a:t>
            </a:r>
            <a:r>
              <a:rPr lang="en-ID" sz="1900" dirty="0" err="1"/>
              <a:t>untuk</a:t>
            </a:r>
            <a:r>
              <a:rPr lang="en-ID" sz="1900" dirty="0"/>
              <a:t> </a:t>
            </a:r>
            <a:r>
              <a:rPr lang="en-ID" sz="1900" dirty="0" err="1"/>
              <a:t>mencuci</a:t>
            </a:r>
            <a:r>
              <a:rPr lang="en-ID" sz="1900" dirty="0"/>
              <a:t> dana.</a:t>
            </a:r>
          </a:p>
          <a:p>
            <a:endParaRPr lang="en-ID" sz="1900" dirty="0"/>
          </a:p>
        </p:txBody>
      </p:sp>
    </p:spTree>
    <p:extLst>
      <p:ext uri="{BB962C8B-B14F-4D97-AF65-F5344CB8AC3E}">
        <p14:creationId xmlns:p14="http://schemas.microsoft.com/office/powerpoint/2010/main" val="2136730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bola tangan">
            <a:extLst>
              <a:ext uri="{FF2B5EF4-FFF2-40B4-BE49-F238E27FC236}">
                <a16:creationId xmlns:a16="http://schemas.microsoft.com/office/drawing/2014/main" id="{C9F97981-2769-41BF-06BB-ADA3024880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440" r="12687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E9BA7-DD3B-0CBA-EEBA-FF126B4A7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ID" sz="2600" b="1"/>
              <a:t>Typologi Money Laundering dalam Ekspor Ilegal Wood Pellet</a:t>
            </a:r>
            <a:br>
              <a:rPr lang="en-ID" sz="2600" b="1"/>
            </a:br>
            <a:endParaRPr lang="en-ID" sz="26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F09E2F3-4A0B-0AEF-FE0B-3529C30E0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D" sz="1700" b="1"/>
              <a:t>Layering dengan Transaksi Fiktif:</a:t>
            </a:r>
            <a:endParaRPr lang="en-ID" sz="17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700"/>
              <a:t>Uang dari ekspor ilegal ditransfer ke berbagai rekening, sering kali lintas negara, untuk mempersulit pelacakan.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1700" b="1"/>
              <a:t>Penggunaan Perusahaan Fiktif:</a:t>
            </a:r>
            <a:endParaRPr lang="en-ID" sz="17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700"/>
              <a:t>Perusahaan yang tidak aktif secara operasional digunakan untuk mengalihkan keuntungan ilegal dan melakukan ekspor.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1700" b="1"/>
              <a:t>Investasi pada Properti atau Bisnis Legal:</a:t>
            </a:r>
            <a:endParaRPr lang="en-ID" sz="17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700"/>
              <a:t>Keuntungan dari ekspor ilegal dicuci dengan cara diinvestasikan pada properti atau bisnis yang sah.</a:t>
            </a:r>
          </a:p>
          <a:p>
            <a:endParaRPr lang="en-ID" sz="1700"/>
          </a:p>
        </p:txBody>
      </p:sp>
    </p:spTree>
    <p:extLst>
      <p:ext uri="{BB962C8B-B14F-4D97-AF65-F5344CB8AC3E}">
        <p14:creationId xmlns:p14="http://schemas.microsoft.com/office/powerpoint/2010/main" val="682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B4327-EFF3-5F73-0438-1F3182C7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ID" sz="2400" b="1"/>
              <a:t>Kerugian Negara Akibat Ekspor Ilegal, Penghindaran Pajak, TPPU, Korupsi, dan Perdagangan Kayu Ilegal</a:t>
            </a:r>
            <a:br>
              <a:rPr lang="en-ID" sz="2400" b="1"/>
            </a:br>
            <a:endParaRPr lang="en-ID" sz="2400"/>
          </a:p>
        </p:txBody>
      </p:sp>
      <p:pic>
        <p:nvPicPr>
          <p:cNvPr id="32" name="Picture 31" descr="Tampilan mata burung Sungai dalam hutan subur">
            <a:extLst>
              <a:ext uri="{FF2B5EF4-FFF2-40B4-BE49-F238E27FC236}">
                <a16:creationId xmlns:a16="http://schemas.microsoft.com/office/drawing/2014/main" id="{1C68AD8E-DB71-D1D3-FDB6-8FC100EF7A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262" r="15203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ABAC4-A919-A8B1-9D70-BB92D7F92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937657"/>
            <a:ext cx="5464629" cy="45552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sz="800" b="1" dirty="0"/>
              <a:t>1</a:t>
            </a:r>
            <a:r>
              <a:rPr lang="en-ID" sz="1000" b="1" dirty="0"/>
              <a:t>. </a:t>
            </a:r>
            <a:r>
              <a:rPr lang="en-ID" sz="1000" b="1" dirty="0" err="1"/>
              <a:t>Ekspor</a:t>
            </a:r>
            <a:r>
              <a:rPr lang="en-ID" sz="1000" b="1" dirty="0"/>
              <a:t> </a:t>
            </a:r>
            <a:r>
              <a:rPr lang="en-ID" sz="1000" b="1" dirty="0" err="1"/>
              <a:t>Ilegal</a:t>
            </a:r>
            <a:r>
              <a:rPr lang="en-ID" sz="1000" b="1" dirty="0"/>
              <a:t> dan </a:t>
            </a:r>
            <a:r>
              <a:rPr lang="en-ID" sz="1000" b="1" dirty="0" err="1"/>
              <a:t>Penghindaran</a:t>
            </a:r>
            <a:r>
              <a:rPr lang="en-ID" sz="1000" b="1" dirty="0"/>
              <a:t> </a:t>
            </a:r>
            <a:r>
              <a:rPr lang="en-ID" sz="1000" b="1" dirty="0" err="1"/>
              <a:t>Pajak</a:t>
            </a:r>
            <a:endParaRPr lang="en-ID" sz="1000" b="1" dirty="0"/>
          </a:p>
          <a:p>
            <a:pPr marL="0" indent="0">
              <a:buNone/>
            </a:pPr>
            <a:r>
              <a:rPr lang="en-ID" sz="1000" b="1" dirty="0" err="1"/>
              <a:t>Definisi</a:t>
            </a:r>
            <a:r>
              <a:rPr lang="en-ID" sz="1000" dirty="0"/>
              <a:t>: </a:t>
            </a:r>
            <a:r>
              <a:rPr lang="en-ID" sz="1000" dirty="0" err="1"/>
              <a:t>Kegiatan</a:t>
            </a:r>
            <a:r>
              <a:rPr lang="en-ID" sz="1000" dirty="0"/>
              <a:t> </a:t>
            </a:r>
            <a:r>
              <a:rPr lang="en-ID" sz="1000" dirty="0" err="1"/>
              <a:t>ekspor</a:t>
            </a:r>
            <a:r>
              <a:rPr lang="en-ID" sz="1000" dirty="0"/>
              <a:t> </a:t>
            </a:r>
            <a:r>
              <a:rPr lang="en-ID" sz="1000" dirty="0" err="1"/>
              <a:t>tanpa</a:t>
            </a:r>
            <a:r>
              <a:rPr lang="en-ID" sz="1000" dirty="0"/>
              <a:t> </a:t>
            </a:r>
            <a:r>
              <a:rPr lang="en-ID" sz="1000" dirty="0" err="1"/>
              <a:t>izin</a:t>
            </a:r>
            <a:r>
              <a:rPr lang="en-ID" sz="1000" dirty="0"/>
              <a:t> </a:t>
            </a:r>
            <a:r>
              <a:rPr lang="en-ID" sz="1000" dirty="0" err="1"/>
              <a:t>resmi</a:t>
            </a:r>
            <a:r>
              <a:rPr lang="en-ID" sz="1000" dirty="0"/>
              <a:t> </a:t>
            </a:r>
            <a:r>
              <a:rPr lang="en-ID" sz="1000" dirty="0" err="1"/>
              <a:t>atau</a:t>
            </a:r>
            <a:r>
              <a:rPr lang="en-ID" sz="1000" dirty="0"/>
              <a:t> </a:t>
            </a:r>
            <a:r>
              <a:rPr lang="en-ID" sz="1000" dirty="0" err="1"/>
              <a:t>penghindaran</a:t>
            </a:r>
            <a:r>
              <a:rPr lang="en-ID" sz="1000" dirty="0"/>
              <a:t> </a:t>
            </a:r>
            <a:r>
              <a:rPr lang="en-ID" sz="1000" dirty="0" err="1"/>
              <a:t>bea</a:t>
            </a:r>
            <a:r>
              <a:rPr lang="en-ID" sz="1000" dirty="0"/>
              <a:t> </a:t>
            </a:r>
            <a:r>
              <a:rPr lang="en-ID" sz="1000" dirty="0" err="1"/>
              <a:t>cukai</a:t>
            </a:r>
            <a:r>
              <a:rPr lang="en-ID" sz="1000" dirty="0"/>
              <a:t> dan </a:t>
            </a:r>
            <a:r>
              <a:rPr lang="en-ID" sz="1000" dirty="0" err="1"/>
              <a:t>pajak</a:t>
            </a:r>
            <a:r>
              <a:rPr lang="en-ID" sz="1000" dirty="0"/>
              <a:t>.</a:t>
            </a:r>
          </a:p>
          <a:p>
            <a:pPr marL="0" indent="0">
              <a:buNone/>
            </a:pPr>
            <a:r>
              <a:rPr lang="en-ID" sz="1000" b="1" dirty="0" err="1"/>
              <a:t>Aturan</a:t>
            </a:r>
            <a:r>
              <a:rPr lang="en-ID" sz="1000" dirty="0"/>
              <a:t>: UU No. 17 </a:t>
            </a:r>
            <a:r>
              <a:rPr lang="en-ID" sz="1000" dirty="0" err="1"/>
              <a:t>Tahun</a:t>
            </a:r>
            <a:r>
              <a:rPr lang="en-ID" sz="1000" dirty="0"/>
              <a:t> 2006 </a:t>
            </a:r>
            <a:r>
              <a:rPr lang="en-ID" sz="1000" dirty="0" err="1"/>
              <a:t>tentang</a:t>
            </a:r>
            <a:r>
              <a:rPr lang="en-ID" sz="1000" dirty="0"/>
              <a:t> </a:t>
            </a:r>
            <a:r>
              <a:rPr lang="en-ID" sz="1000" dirty="0" err="1"/>
              <a:t>Kepabeanan</a:t>
            </a:r>
            <a:r>
              <a:rPr lang="en-ID" sz="1000" dirty="0"/>
              <a:t>, UU No. 10 </a:t>
            </a:r>
            <a:r>
              <a:rPr lang="en-ID" sz="1000" dirty="0" err="1"/>
              <a:t>Tahun</a:t>
            </a:r>
            <a:r>
              <a:rPr lang="en-ID" sz="1000" dirty="0"/>
              <a:t> 1995 </a:t>
            </a:r>
            <a:r>
              <a:rPr lang="en-ID" sz="1000" dirty="0" err="1"/>
              <a:t>tentang</a:t>
            </a:r>
            <a:r>
              <a:rPr lang="en-ID" sz="1000" dirty="0"/>
              <a:t> </a:t>
            </a:r>
            <a:r>
              <a:rPr lang="en-ID" sz="1000" dirty="0" err="1"/>
              <a:t>Perpajakan</a:t>
            </a:r>
            <a:r>
              <a:rPr lang="en-ID" sz="1000" dirty="0"/>
              <a:t>.</a:t>
            </a:r>
          </a:p>
          <a:p>
            <a:pPr marL="0" indent="0">
              <a:buNone/>
            </a:pPr>
            <a:r>
              <a:rPr lang="en-ID" sz="1000" b="1" dirty="0" err="1"/>
              <a:t>Dampak</a:t>
            </a:r>
            <a:r>
              <a:rPr lang="en-ID" sz="1000" dirty="0"/>
              <a:t>: Negara </a:t>
            </a:r>
            <a:r>
              <a:rPr lang="en-ID" sz="1000" dirty="0" err="1"/>
              <a:t>kehilangan</a:t>
            </a:r>
            <a:r>
              <a:rPr lang="en-ID" sz="1000" dirty="0"/>
              <a:t> </a:t>
            </a:r>
            <a:r>
              <a:rPr lang="en-ID" sz="1000" dirty="0" err="1"/>
              <a:t>potensi</a:t>
            </a:r>
            <a:r>
              <a:rPr lang="en-ID" sz="1000" dirty="0"/>
              <a:t> </a:t>
            </a:r>
            <a:r>
              <a:rPr lang="en-ID" sz="1000" dirty="0" err="1"/>
              <a:t>pendapatan</a:t>
            </a:r>
            <a:r>
              <a:rPr lang="en-ID" sz="1000" dirty="0"/>
              <a:t> </a:t>
            </a:r>
            <a:r>
              <a:rPr lang="en-ID" sz="1000" dirty="0" err="1"/>
              <a:t>dari</a:t>
            </a:r>
            <a:r>
              <a:rPr lang="en-ID" sz="1000" dirty="0"/>
              <a:t> </a:t>
            </a:r>
            <a:r>
              <a:rPr lang="en-ID" sz="1000" dirty="0" err="1"/>
              <a:t>pajak</a:t>
            </a:r>
            <a:r>
              <a:rPr lang="en-ID" sz="1000" dirty="0"/>
              <a:t> dan </a:t>
            </a:r>
            <a:r>
              <a:rPr lang="en-ID" sz="1000" dirty="0" err="1"/>
              <a:t>cukai</a:t>
            </a:r>
            <a:r>
              <a:rPr lang="en-ID" sz="1000" dirty="0"/>
              <a:t> </a:t>
            </a:r>
            <a:r>
              <a:rPr lang="en-ID" sz="1000" dirty="0" err="1"/>
              <a:t>ekspor</a:t>
            </a:r>
            <a:r>
              <a:rPr lang="en-ID" sz="1000" dirty="0"/>
              <a:t>.</a:t>
            </a:r>
          </a:p>
          <a:p>
            <a:pPr marL="0" indent="0">
              <a:buNone/>
            </a:pPr>
            <a:r>
              <a:rPr lang="en-ID" sz="1000" b="1" dirty="0"/>
              <a:t>2. TPPU (</a:t>
            </a:r>
            <a:r>
              <a:rPr lang="en-ID" sz="1000" b="1" dirty="0" err="1"/>
              <a:t>Tindak</a:t>
            </a:r>
            <a:r>
              <a:rPr lang="en-ID" sz="1000" b="1" dirty="0"/>
              <a:t> </a:t>
            </a:r>
            <a:r>
              <a:rPr lang="en-ID" sz="1000" b="1" dirty="0" err="1"/>
              <a:t>Pidana</a:t>
            </a:r>
            <a:r>
              <a:rPr lang="en-ID" sz="1000" b="1" dirty="0"/>
              <a:t> </a:t>
            </a:r>
            <a:r>
              <a:rPr lang="en-ID" sz="1000" b="1" dirty="0" err="1"/>
              <a:t>Pencucian</a:t>
            </a:r>
            <a:r>
              <a:rPr lang="en-ID" sz="1000" b="1" dirty="0"/>
              <a:t> Uang) </a:t>
            </a:r>
            <a:r>
              <a:rPr lang="en-ID" sz="1000" b="1" dirty="0" err="1"/>
              <a:t>Pajak</a:t>
            </a:r>
            <a:endParaRPr lang="en-ID" sz="1000" b="1" dirty="0"/>
          </a:p>
          <a:p>
            <a:pPr marL="0" indent="0">
              <a:buNone/>
            </a:pPr>
            <a:r>
              <a:rPr lang="en-ID" sz="1000" b="1" dirty="0"/>
              <a:t>Modus Operandi</a:t>
            </a:r>
            <a:r>
              <a:rPr lang="en-ID" sz="1000" dirty="0"/>
              <a:t>: </a:t>
            </a:r>
            <a:r>
              <a:rPr lang="en-ID" sz="1000" dirty="0" err="1"/>
              <a:t>Mengalihkan</a:t>
            </a:r>
            <a:r>
              <a:rPr lang="en-ID" sz="1000" dirty="0"/>
              <a:t> uang </a:t>
            </a:r>
            <a:r>
              <a:rPr lang="en-ID" sz="1000" dirty="0" err="1"/>
              <a:t>hasil</a:t>
            </a:r>
            <a:r>
              <a:rPr lang="en-ID" sz="1000" dirty="0"/>
              <a:t> </a:t>
            </a:r>
            <a:r>
              <a:rPr lang="en-ID" sz="1000" dirty="0" err="1"/>
              <a:t>penghindaran</a:t>
            </a:r>
            <a:r>
              <a:rPr lang="en-ID" sz="1000" dirty="0"/>
              <a:t> </a:t>
            </a:r>
            <a:r>
              <a:rPr lang="en-ID" sz="1000" dirty="0" err="1"/>
              <a:t>pajak</a:t>
            </a:r>
            <a:r>
              <a:rPr lang="en-ID" sz="1000" dirty="0"/>
              <a:t> </a:t>
            </a:r>
            <a:r>
              <a:rPr lang="en-ID" sz="1000" dirty="0" err="1"/>
              <a:t>melalui</a:t>
            </a:r>
            <a:r>
              <a:rPr lang="en-ID" sz="1000" dirty="0"/>
              <a:t> </a:t>
            </a:r>
            <a:r>
              <a:rPr lang="en-ID" sz="1000" dirty="0" err="1"/>
              <a:t>transaksi</a:t>
            </a:r>
            <a:r>
              <a:rPr lang="en-ID" sz="1000" dirty="0"/>
              <a:t> </a:t>
            </a:r>
            <a:r>
              <a:rPr lang="en-ID" sz="1000" dirty="0" err="1"/>
              <a:t>keuangan</a:t>
            </a:r>
            <a:r>
              <a:rPr lang="en-ID" sz="1000" dirty="0"/>
              <a:t> yang </a:t>
            </a:r>
            <a:r>
              <a:rPr lang="en-ID" sz="1000" dirty="0" err="1"/>
              <a:t>disamarkan</a:t>
            </a:r>
            <a:r>
              <a:rPr lang="en-ID" sz="1000" dirty="0"/>
              <a:t>.</a:t>
            </a:r>
          </a:p>
          <a:p>
            <a:pPr marL="0" indent="0">
              <a:buNone/>
            </a:pPr>
            <a:r>
              <a:rPr lang="en-ID" sz="1000" b="1" dirty="0" err="1"/>
              <a:t>Aturan</a:t>
            </a:r>
            <a:r>
              <a:rPr lang="en-ID" sz="1000" dirty="0"/>
              <a:t>: UU No. 8 </a:t>
            </a:r>
            <a:r>
              <a:rPr lang="en-ID" sz="1000" dirty="0" err="1"/>
              <a:t>Tahun</a:t>
            </a:r>
            <a:r>
              <a:rPr lang="en-ID" sz="1000" dirty="0"/>
              <a:t> 2010 </a:t>
            </a:r>
            <a:r>
              <a:rPr lang="en-ID" sz="1000" dirty="0" err="1"/>
              <a:t>tentang</a:t>
            </a:r>
            <a:r>
              <a:rPr lang="en-ID" sz="1000" dirty="0"/>
              <a:t> TPPU.</a:t>
            </a:r>
          </a:p>
          <a:p>
            <a:pPr marL="0" indent="0">
              <a:buNone/>
            </a:pPr>
            <a:r>
              <a:rPr lang="en-ID" sz="1000" b="1" dirty="0" err="1"/>
              <a:t>Dampak</a:t>
            </a:r>
            <a:r>
              <a:rPr lang="en-ID" sz="1000" dirty="0"/>
              <a:t>: </a:t>
            </a:r>
            <a:r>
              <a:rPr lang="en-ID" sz="1000" dirty="0" err="1"/>
              <a:t>Mengaburkan</a:t>
            </a:r>
            <a:r>
              <a:rPr lang="en-ID" sz="1000" dirty="0"/>
              <a:t> </a:t>
            </a:r>
            <a:r>
              <a:rPr lang="en-ID" sz="1000" dirty="0" err="1"/>
              <a:t>sumber</a:t>
            </a:r>
            <a:r>
              <a:rPr lang="en-ID" sz="1000" dirty="0"/>
              <a:t> uang dan </a:t>
            </a:r>
            <a:r>
              <a:rPr lang="en-ID" sz="1000" dirty="0" err="1"/>
              <a:t>merusak</a:t>
            </a:r>
            <a:r>
              <a:rPr lang="en-ID" sz="1000" dirty="0"/>
              <a:t> </a:t>
            </a:r>
            <a:r>
              <a:rPr lang="en-ID" sz="1000" dirty="0" err="1"/>
              <a:t>sistem</a:t>
            </a:r>
            <a:r>
              <a:rPr lang="en-ID" sz="1000" dirty="0"/>
              <a:t> </a:t>
            </a:r>
            <a:r>
              <a:rPr lang="en-ID" sz="1000" dirty="0" err="1"/>
              <a:t>ekonomi</a:t>
            </a:r>
            <a:r>
              <a:rPr lang="en-ID" sz="1000" dirty="0"/>
              <a:t>.</a:t>
            </a:r>
          </a:p>
          <a:p>
            <a:pPr marL="0" indent="0">
              <a:buNone/>
            </a:pPr>
            <a:r>
              <a:rPr lang="en-ID" sz="1000" b="1" dirty="0"/>
              <a:t>3. </a:t>
            </a:r>
            <a:r>
              <a:rPr lang="en-ID" sz="1000" b="1" dirty="0" err="1"/>
              <a:t>Korupsi</a:t>
            </a:r>
            <a:r>
              <a:rPr lang="en-ID" sz="1000" b="1" dirty="0"/>
              <a:t> </a:t>
            </a:r>
            <a:r>
              <a:rPr lang="en-ID" sz="1000" b="1" dirty="0" err="1"/>
              <a:t>dalam</a:t>
            </a:r>
            <a:r>
              <a:rPr lang="en-ID" sz="1000" b="1" dirty="0"/>
              <a:t> Proses </a:t>
            </a:r>
            <a:r>
              <a:rPr lang="en-ID" sz="1000" b="1" dirty="0" err="1"/>
              <a:t>Ekspor</a:t>
            </a:r>
            <a:endParaRPr lang="en-ID" sz="1000" b="1" dirty="0"/>
          </a:p>
          <a:p>
            <a:pPr marL="0" indent="0">
              <a:buNone/>
            </a:pPr>
            <a:r>
              <a:rPr lang="en-ID" sz="1000" b="1" dirty="0" err="1"/>
              <a:t>Definisi</a:t>
            </a:r>
            <a:r>
              <a:rPr lang="en-ID" sz="1000" dirty="0"/>
              <a:t>: </a:t>
            </a:r>
            <a:r>
              <a:rPr lang="en-ID" sz="1000" dirty="0" err="1"/>
              <a:t>Penyalahgunaan</a:t>
            </a:r>
            <a:r>
              <a:rPr lang="en-ID" sz="1000" dirty="0"/>
              <a:t> </a:t>
            </a:r>
            <a:r>
              <a:rPr lang="en-ID" sz="1000" dirty="0" err="1"/>
              <a:t>wewenang</a:t>
            </a:r>
            <a:r>
              <a:rPr lang="en-ID" sz="1000" dirty="0"/>
              <a:t> oleh </a:t>
            </a:r>
            <a:r>
              <a:rPr lang="en-ID" sz="1000" dirty="0" err="1"/>
              <a:t>pejabat</a:t>
            </a:r>
            <a:r>
              <a:rPr lang="en-ID" sz="1000" dirty="0"/>
              <a:t> </a:t>
            </a:r>
            <a:r>
              <a:rPr lang="en-ID" sz="1000" dirty="0" err="1"/>
              <a:t>publik</a:t>
            </a:r>
            <a:r>
              <a:rPr lang="en-ID" sz="1000" dirty="0"/>
              <a:t> </a:t>
            </a:r>
            <a:r>
              <a:rPr lang="en-ID" sz="1000" dirty="0" err="1"/>
              <a:t>untuk</a:t>
            </a:r>
            <a:r>
              <a:rPr lang="en-ID" sz="1000" dirty="0"/>
              <a:t> </a:t>
            </a:r>
            <a:r>
              <a:rPr lang="en-ID" sz="1000" dirty="0" err="1"/>
              <a:t>mengizinkan</a:t>
            </a:r>
            <a:r>
              <a:rPr lang="en-ID" sz="1000" dirty="0"/>
              <a:t> </a:t>
            </a:r>
            <a:r>
              <a:rPr lang="en-ID" sz="1000" dirty="0" err="1"/>
              <a:t>ekspor</a:t>
            </a:r>
            <a:r>
              <a:rPr lang="en-ID" sz="1000" dirty="0"/>
              <a:t> </a:t>
            </a:r>
            <a:r>
              <a:rPr lang="en-ID" sz="1000" dirty="0" err="1"/>
              <a:t>ilegal</a:t>
            </a:r>
            <a:r>
              <a:rPr lang="en-ID" sz="1000" dirty="0"/>
              <a:t> </a:t>
            </a:r>
            <a:r>
              <a:rPr lang="en-ID" sz="1000" dirty="0" err="1"/>
              <a:t>atau</a:t>
            </a:r>
            <a:r>
              <a:rPr lang="en-ID" sz="1000" dirty="0"/>
              <a:t> </a:t>
            </a:r>
            <a:r>
              <a:rPr lang="en-ID" sz="1000" dirty="0" err="1"/>
              <a:t>menghindari</a:t>
            </a:r>
            <a:r>
              <a:rPr lang="en-ID" sz="1000" dirty="0"/>
              <a:t> </a:t>
            </a:r>
            <a:r>
              <a:rPr lang="en-ID" sz="1000" dirty="0" err="1"/>
              <a:t>pajak</a:t>
            </a:r>
            <a:r>
              <a:rPr lang="en-ID" sz="1000" dirty="0"/>
              <a:t>.</a:t>
            </a:r>
          </a:p>
          <a:p>
            <a:pPr marL="0" indent="0">
              <a:buNone/>
            </a:pPr>
            <a:r>
              <a:rPr lang="en-ID" sz="1000" b="1" dirty="0" err="1"/>
              <a:t>Aturan</a:t>
            </a:r>
            <a:r>
              <a:rPr lang="en-ID" sz="1000" dirty="0"/>
              <a:t>: UU No. 31 </a:t>
            </a:r>
            <a:r>
              <a:rPr lang="en-ID" sz="1000" dirty="0" err="1"/>
              <a:t>Tahun</a:t>
            </a:r>
            <a:r>
              <a:rPr lang="en-ID" sz="1000" dirty="0"/>
              <a:t> 1999 </a:t>
            </a:r>
            <a:r>
              <a:rPr lang="en-ID" sz="1000" dirty="0" err="1"/>
              <a:t>juncto</a:t>
            </a:r>
            <a:r>
              <a:rPr lang="en-ID" sz="1000" dirty="0"/>
              <a:t> UU No. 20 </a:t>
            </a:r>
            <a:r>
              <a:rPr lang="en-ID" sz="1000" dirty="0" err="1"/>
              <a:t>Tahun</a:t>
            </a:r>
            <a:r>
              <a:rPr lang="en-ID" sz="1000" dirty="0"/>
              <a:t> 2001 </a:t>
            </a:r>
            <a:r>
              <a:rPr lang="en-ID" sz="1000" dirty="0" err="1"/>
              <a:t>tentang</a:t>
            </a:r>
            <a:r>
              <a:rPr lang="en-ID" sz="1000" dirty="0"/>
              <a:t> </a:t>
            </a:r>
            <a:r>
              <a:rPr lang="en-ID" sz="1000" dirty="0" err="1"/>
              <a:t>Pemberantasan</a:t>
            </a:r>
            <a:r>
              <a:rPr lang="en-ID" sz="1000" dirty="0"/>
              <a:t> </a:t>
            </a:r>
            <a:r>
              <a:rPr lang="en-ID" sz="1000" dirty="0" err="1"/>
              <a:t>Korupsi</a:t>
            </a:r>
            <a:r>
              <a:rPr lang="en-ID" sz="1000" dirty="0"/>
              <a:t>.</a:t>
            </a:r>
          </a:p>
          <a:p>
            <a:pPr marL="0" indent="0">
              <a:buNone/>
            </a:pPr>
            <a:r>
              <a:rPr lang="en-ID" sz="1000" b="1" dirty="0" err="1"/>
              <a:t>Dampak</a:t>
            </a:r>
            <a:r>
              <a:rPr lang="en-ID" sz="1000" dirty="0"/>
              <a:t>: </a:t>
            </a:r>
            <a:r>
              <a:rPr lang="en-ID" sz="1000" dirty="0" err="1"/>
              <a:t>Mengurangi</a:t>
            </a:r>
            <a:r>
              <a:rPr lang="en-ID" sz="1000" dirty="0"/>
              <a:t> </a:t>
            </a:r>
            <a:r>
              <a:rPr lang="en-ID" sz="1000" dirty="0" err="1"/>
              <a:t>pendapatan</a:t>
            </a:r>
            <a:r>
              <a:rPr lang="en-ID" sz="1000" dirty="0"/>
              <a:t> negara, </a:t>
            </a:r>
            <a:r>
              <a:rPr lang="en-ID" sz="1000" dirty="0" err="1"/>
              <a:t>menciptakan</a:t>
            </a:r>
            <a:r>
              <a:rPr lang="en-ID" sz="1000" dirty="0"/>
              <a:t> </a:t>
            </a:r>
            <a:r>
              <a:rPr lang="en-ID" sz="1000" dirty="0" err="1"/>
              <a:t>ketidakadilan</a:t>
            </a:r>
            <a:r>
              <a:rPr lang="en-ID" sz="1000" dirty="0"/>
              <a:t> </a:t>
            </a:r>
            <a:r>
              <a:rPr lang="en-ID" sz="1000" dirty="0" err="1"/>
              <a:t>ekonomi</a:t>
            </a:r>
            <a:r>
              <a:rPr lang="en-ID" sz="1000" dirty="0"/>
              <a:t>.</a:t>
            </a:r>
          </a:p>
          <a:p>
            <a:pPr marL="0" indent="0">
              <a:buNone/>
            </a:pPr>
            <a:r>
              <a:rPr lang="en-ID" sz="1000" b="1" dirty="0"/>
              <a:t>4. Illegal Timber Trade (</a:t>
            </a:r>
            <a:r>
              <a:rPr lang="en-ID" sz="1000" b="1" dirty="0" err="1"/>
              <a:t>Perdagangan</a:t>
            </a:r>
            <a:r>
              <a:rPr lang="en-ID" sz="1000" b="1" dirty="0"/>
              <a:t> Kayu </a:t>
            </a:r>
            <a:r>
              <a:rPr lang="en-ID" sz="1000" b="1" dirty="0" err="1"/>
              <a:t>Ilegal</a:t>
            </a:r>
            <a:r>
              <a:rPr lang="en-ID" sz="1000" b="1" dirty="0"/>
              <a:t>)</a:t>
            </a:r>
          </a:p>
          <a:p>
            <a:pPr marL="0" indent="0">
              <a:buNone/>
            </a:pPr>
            <a:r>
              <a:rPr lang="en-ID" sz="1000" b="1" dirty="0" err="1"/>
              <a:t>Definisi</a:t>
            </a:r>
            <a:r>
              <a:rPr lang="en-ID" sz="1000" dirty="0"/>
              <a:t>: </a:t>
            </a:r>
            <a:r>
              <a:rPr lang="en-ID" sz="1000" dirty="0" err="1"/>
              <a:t>Penebangan</a:t>
            </a:r>
            <a:r>
              <a:rPr lang="en-ID" sz="1000" dirty="0"/>
              <a:t> dan </a:t>
            </a:r>
            <a:r>
              <a:rPr lang="en-ID" sz="1000" dirty="0" err="1"/>
              <a:t>ekspor</a:t>
            </a:r>
            <a:r>
              <a:rPr lang="en-ID" sz="1000" dirty="0"/>
              <a:t> </a:t>
            </a:r>
            <a:r>
              <a:rPr lang="en-ID" sz="1000" dirty="0" err="1"/>
              <a:t>kayu</a:t>
            </a:r>
            <a:r>
              <a:rPr lang="en-ID" sz="1000" dirty="0"/>
              <a:t> </a:t>
            </a:r>
            <a:r>
              <a:rPr lang="en-ID" sz="1000" dirty="0" err="1"/>
              <a:t>tanpa</a:t>
            </a:r>
            <a:r>
              <a:rPr lang="en-ID" sz="1000" dirty="0"/>
              <a:t> </a:t>
            </a:r>
            <a:r>
              <a:rPr lang="en-ID" sz="1000" dirty="0" err="1"/>
              <a:t>izin</a:t>
            </a:r>
            <a:r>
              <a:rPr lang="en-ID" sz="1000" dirty="0"/>
              <a:t> </a:t>
            </a:r>
            <a:r>
              <a:rPr lang="en-ID" sz="1000" dirty="0" err="1"/>
              <a:t>atau</a:t>
            </a:r>
            <a:r>
              <a:rPr lang="en-ID" sz="1000" dirty="0"/>
              <a:t> </a:t>
            </a:r>
            <a:r>
              <a:rPr lang="en-ID" sz="1000" dirty="0" err="1"/>
              <a:t>melanggar</a:t>
            </a:r>
            <a:r>
              <a:rPr lang="en-ID" sz="1000" dirty="0"/>
              <a:t> </a:t>
            </a:r>
            <a:r>
              <a:rPr lang="en-ID" sz="1000" dirty="0" err="1"/>
              <a:t>aturan</a:t>
            </a:r>
            <a:r>
              <a:rPr lang="en-ID" sz="1000" dirty="0"/>
              <a:t> </a:t>
            </a:r>
            <a:r>
              <a:rPr lang="en-ID" sz="1000" dirty="0" err="1"/>
              <a:t>kehutanan</a:t>
            </a:r>
            <a:r>
              <a:rPr lang="en-ID" sz="1000" dirty="0"/>
              <a:t>.</a:t>
            </a:r>
          </a:p>
          <a:p>
            <a:pPr marL="0" indent="0">
              <a:buNone/>
            </a:pPr>
            <a:r>
              <a:rPr lang="en-ID" sz="1000" b="1" dirty="0" err="1"/>
              <a:t>Aturan</a:t>
            </a:r>
            <a:r>
              <a:rPr lang="en-ID" sz="1000" dirty="0"/>
              <a:t>: UU No. 41 </a:t>
            </a:r>
            <a:r>
              <a:rPr lang="en-ID" sz="1000" dirty="0" err="1"/>
              <a:t>Tahun</a:t>
            </a:r>
            <a:r>
              <a:rPr lang="en-ID" sz="1000" dirty="0"/>
              <a:t> 1999 </a:t>
            </a:r>
            <a:r>
              <a:rPr lang="en-ID" sz="1000" dirty="0" err="1"/>
              <a:t>tentang</a:t>
            </a:r>
            <a:r>
              <a:rPr lang="en-ID" sz="1000" dirty="0"/>
              <a:t> </a:t>
            </a:r>
            <a:r>
              <a:rPr lang="en-ID" sz="1000" dirty="0" err="1"/>
              <a:t>Kehutanan</a:t>
            </a:r>
            <a:r>
              <a:rPr lang="en-ID" sz="1000" dirty="0"/>
              <a:t>, </a:t>
            </a:r>
            <a:r>
              <a:rPr lang="en-ID" sz="1000" dirty="0" err="1"/>
              <a:t>serta</a:t>
            </a:r>
            <a:r>
              <a:rPr lang="en-ID" sz="1000" dirty="0"/>
              <a:t> UU No. 18 </a:t>
            </a:r>
            <a:r>
              <a:rPr lang="en-ID" sz="1000" dirty="0" err="1"/>
              <a:t>Tahun</a:t>
            </a:r>
            <a:r>
              <a:rPr lang="en-ID" sz="1000" dirty="0"/>
              <a:t> 2013 </a:t>
            </a:r>
            <a:r>
              <a:rPr lang="en-ID" sz="1000" dirty="0" err="1"/>
              <a:t>tentang</a:t>
            </a:r>
            <a:r>
              <a:rPr lang="en-ID" sz="1000" dirty="0"/>
              <a:t> </a:t>
            </a:r>
            <a:r>
              <a:rPr lang="en-ID" sz="1000" dirty="0" err="1"/>
              <a:t>Pencegahan</a:t>
            </a:r>
            <a:r>
              <a:rPr lang="en-ID" sz="1000" dirty="0"/>
              <a:t> dan </a:t>
            </a:r>
            <a:r>
              <a:rPr lang="en-ID" sz="1000" dirty="0" err="1"/>
              <a:t>Pemberantasan</a:t>
            </a:r>
            <a:r>
              <a:rPr lang="en-ID" sz="1000" dirty="0"/>
              <a:t> </a:t>
            </a:r>
            <a:r>
              <a:rPr lang="en-ID" sz="1000" dirty="0" err="1"/>
              <a:t>Perusakan</a:t>
            </a:r>
            <a:r>
              <a:rPr lang="en-ID" sz="1000" dirty="0"/>
              <a:t> Hutan.</a:t>
            </a:r>
          </a:p>
          <a:p>
            <a:pPr marL="0" indent="0">
              <a:buNone/>
            </a:pPr>
            <a:r>
              <a:rPr lang="en-ID" sz="1000" b="1" dirty="0" err="1"/>
              <a:t>Dampak</a:t>
            </a:r>
            <a:r>
              <a:rPr lang="en-ID" sz="1000" dirty="0"/>
              <a:t>: </a:t>
            </a:r>
            <a:r>
              <a:rPr lang="en-ID" sz="1000" dirty="0" err="1"/>
              <a:t>Degradasi</a:t>
            </a:r>
            <a:r>
              <a:rPr lang="en-ID" sz="1000" dirty="0"/>
              <a:t> </a:t>
            </a:r>
            <a:r>
              <a:rPr lang="en-ID" sz="1000" dirty="0" err="1"/>
              <a:t>hutan</a:t>
            </a:r>
            <a:r>
              <a:rPr lang="en-ID" sz="1000" dirty="0"/>
              <a:t>, </a:t>
            </a:r>
            <a:r>
              <a:rPr lang="en-ID" sz="1000" dirty="0" err="1"/>
              <a:t>kerugian</a:t>
            </a:r>
            <a:r>
              <a:rPr lang="en-ID" sz="1000" dirty="0"/>
              <a:t> negara </a:t>
            </a:r>
            <a:r>
              <a:rPr lang="en-ID" sz="1000" dirty="0" err="1"/>
              <a:t>dari</a:t>
            </a:r>
            <a:r>
              <a:rPr lang="en-ID" sz="1000" dirty="0"/>
              <a:t> </a:t>
            </a:r>
            <a:r>
              <a:rPr lang="en-ID" sz="1000" dirty="0" err="1"/>
              <a:t>pendapatan</a:t>
            </a:r>
            <a:r>
              <a:rPr lang="en-ID" sz="1000" dirty="0"/>
              <a:t> SDA.</a:t>
            </a:r>
          </a:p>
          <a:p>
            <a:endParaRPr lang="en-ID" sz="800" dirty="0"/>
          </a:p>
        </p:txBody>
      </p:sp>
    </p:spTree>
    <p:extLst>
      <p:ext uri="{BB962C8B-B14F-4D97-AF65-F5344CB8AC3E}">
        <p14:creationId xmlns:p14="http://schemas.microsoft.com/office/powerpoint/2010/main" val="145464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B348CC-E6BD-8E52-FCD7-33250332C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ID" sz="2800" b="1">
                <a:solidFill>
                  <a:srgbClr val="FFFFFF"/>
                </a:solidFill>
              </a:rPr>
              <a:t>Bagaimana Menanggulanginya?</a:t>
            </a:r>
            <a:br>
              <a:rPr lang="en-ID" sz="2800" b="1">
                <a:solidFill>
                  <a:srgbClr val="FFFFFF"/>
                </a:solidFill>
              </a:rPr>
            </a:br>
            <a:endParaRPr lang="en-ID" sz="2800">
              <a:solidFill>
                <a:srgbClr val="FFFFFF"/>
              </a:solidFill>
            </a:endParaRPr>
          </a:p>
        </p:txBody>
      </p:sp>
      <p:graphicFrame>
        <p:nvGraphicFramePr>
          <p:cNvPr id="64" name="Content Placeholder 2">
            <a:extLst>
              <a:ext uri="{FF2B5EF4-FFF2-40B4-BE49-F238E27FC236}">
                <a16:creationId xmlns:a16="http://schemas.microsoft.com/office/drawing/2014/main" id="{6175DB38-A682-08FF-4E68-21A5A6B585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13110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3445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A3EAE9-4B53-E3CC-5053-97AF3989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ID" sz="2800" b="1">
                <a:solidFill>
                  <a:srgbClr val="FFFFFF"/>
                </a:solidFill>
              </a:rPr>
              <a:t>Tindakan Kedepan</a:t>
            </a:r>
            <a:br>
              <a:rPr lang="en-ID" sz="2800" b="1">
                <a:solidFill>
                  <a:srgbClr val="FFFFFF"/>
                </a:solidFill>
              </a:rPr>
            </a:br>
            <a:endParaRPr lang="en-ID" sz="2800">
              <a:solidFill>
                <a:srgbClr val="FFFFFF"/>
              </a:solidFill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701DEE05-D00B-5EA1-CCBD-375DDA796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73951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514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51C538-AF09-AC53-FD29-14DE835E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2015418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1207</Words>
  <Application>Microsoft Office PowerPoint</Application>
  <PresentationFormat>Widescreen</PresentationFormat>
  <Paragraphs>113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 Theme</vt:lpstr>
      <vt:lpstr>Praktek Money Laundry dari Ekspor Ilegal Wood Pelet</vt:lpstr>
      <vt:lpstr>Modus Ekspor Ilegal Wood Pellet </vt:lpstr>
      <vt:lpstr>Modus Operandi Pencucian Uang </vt:lpstr>
      <vt:lpstr>Typologi Money Laundering dalam Ekspor Ilegal Wood Pellet </vt:lpstr>
      <vt:lpstr>Kerugian Negara Akibat Ekspor Ilegal, Penghindaran Pajak, TPPU, Korupsi, dan Perdagangan Kayu Ilegal </vt:lpstr>
      <vt:lpstr>Bagaimana Menanggulanginya? </vt:lpstr>
      <vt:lpstr>Tindakan Kedepan 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BRIN-75JR1T3</dc:creator>
  <cp:lastModifiedBy>BRIN-75JR1T3</cp:lastModifiedBy>
  <cp:revision>5</cp:revision>
  <dcterms:created xsi:type="dcterms:W3CDTF">2024-09-25T12:33:10Z</dcterms:created>
  <dcterms:modified xsi:type="dcterms:W3CDTF">2024-09-25T15:05:06Z</dcterms:modified>
</cp:coreProperties>
</file>