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5" r:id="rId8"/>
    <p:sldId id="323" r:id="rId9"/>
    <p:sldId id="324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38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EECDD-B132-4E6C-B766-32644409189D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/>
      <dgm:spPr/>
    </dgm:pt>
    <dgm:pt modelId="{07C34B18-03D0-4CA9-8F16-F460B70FC1E3}">
      <dgm:prSet/>
      <dgm:spPr/>
      <dgm:t>
        <a:bodyPr/>
        <a:lstStyle/>
        <a:p>
          <a:pPr>
            <a:buNone/>
          </a:pPr>
          <a:r>
            <a:rPr lang="id-ID" altLang="id-ID" sz="1400" b="1" kern="0">
              <a:latin typeface="Corbel" panose="020B0503020204020204" pitchFamily="34" charset="0"/>
              <a:cs typeface="Arial" pitchFamily="34" charset="0"/>
            </a:rPr>
            <a:t>1. </a:t>
          </a:r>
          <a:r>
            <a:rPr lang="en-US" altLang="id-ID" sz="1400" b="1" kern="0">
              <a:latin typeface="Corbel" panose="020B0503020204020204" pitchFamily="34" charset="0"/>
              <a:cs typeface="Arial" pitchFamily="34" charset="0"/>
            </a:rPr>
            <a:t>B</a:t>
          </a:r>
          <a:r>
            <a:rPr lang="id-ID" altLang="id-ID" sz="1400" b="1" kern="0">
              <a:latin typeface="Corbel" panose="020B0503020204020204" pitchFamily="34" charset="0"/>
              <a:cs typeface="Arial" pitchFamily="34" charset="0"/>
            </a:rPr>
            <a:t>erantas </a:t>
          </a:r>
          <a:r>
            <a:rPr lang="id-ID" altLang="id-ID" sz="1400" b="1" i="1" kern="0">
              <a:latin typeface="Corbel" panose="020B0503020204020204" pitchFamily="34" charset="0"/>
              <a:cs typeface="Arial" pitchFamily="34" charset="0"/>
            </a:rPr>
            <a:t>ilegal logging </a:t>
          </a:r>
          <a:r>
            <a:rPr lang="id-ID" altLang="id-ID" sz="1400" b="1" kern="0">
              <a:latin typeface="Corbel" panose="020B0503020204020204" pitchFamily="34" charset="0"/>
              <a:cs typeface="Arial" pitchFamily="34" charset="0"/>
            </a:rPr>
            <a:t>dan </a:t>
          </a:r>
          <a:r>
            <a:rPr lang="en-US" altLang="id-ID" sz="1400" b="1" kern="0" err="1">
              <a:latin typeface="Corbel" panose="020B0503020204020204" pitchFamily="34" charset="0"/>
              <a:cs typeface="Arial" pitchFamily="34" charset="0"/>
            </a:rPr>
            <a:t>ilegal</a:t>
          </a:r>
          <a:r>
            <a:rPr lang="en-US" altLang="id-ID" sz="1400" b="1" kern="0">
              <a:latin typeface="Corbel" panose="020B0503020204020204" pitchFamily="34" charset="0"/>
              <a:cs typeface="Arial" pitchFamily="34" charset="0"/>
            </a:rPr>
            <a:t> </a:t>
          </a:r>
          <a:r>
            <a:rPr lang="id-ID" altLang="id-ID" sz="1400" b="1" i="1" kern="0">
              <a:latin typeface="Corbel" panose="020B0503020204020204" pitchFamily="34" charset="0"/>
              <a:cs typeface="Arial" pitchFamily="34" charset="0"/>
            </a:rPr>
            <a:t>trading</a:t>
          </a:r>
          <a:endParaRPr lang="en-SG" sz="1400" kern="0">
            <a:latin typeface="Corbel" panose="020B0503020204020204" pitchFamily="34" charset="0"/>
          </a:endParaRPr>
        </a:p>
      </dgm:t>
    </dgm:pt>
    <dgm:pt modelId="{6E59D57B-9E53-4E33-9B57-BA97AC22BDF9}" type="parTrans" cxnId="{7CB1F717-9F42-4774-BFD9-548B81523F0C}">
      <dgm:prSet/>
      <dgm:spPr/>
      <dgm:t>
        <a:bodyPr/>
        <a:lstStyle/>
        <a:p>
          <a:endParaRPr lang="en-US"/>
        </a:p>
      </dgm:t>
    </dgm:pt>
    <dgm:pt modelId="{3EFF38BA-8A0A-4EA2-AB55-58A383114467}" type="sibTrans" cxnId="{7CB1F717-9F42-4774-BFD9-548B81523F0C}">
      <dgm:prSet/>
      <dgm:spPr/>
      <dgm:t>
        <a:bodyPr/>
        <a:lstStyle/>
        <a:p>
          <a:endParaRPr lang="en-US"/>
        </a:p>
      </dgm:t>
    </dgm:pt>
    <dgm:pt modelId="{0E0A0A3A-6FE5-4316-9541-D00B33D6B63E}">
      <dgm:prSet/>
      <dgm:spPr/>
      <dgm:t>
        <a:bodyPr/>
        <a:lstStyle/>
        <a:p>
          <a:pPr>
            <a:buNone/>
          </a:pPr>
          <a:r>
            <a:rPr lang="id-ID" altLang="id-ID" sz="1400" b="1" kern="0">
              <a:latin typeface="Corbel" panose="020B0503020204020204" pitchFamily="34" charset="0"/>
              <a:cs typeface="Arial" pitchFamily="34" charset="0"/>
            </a:rPr>
            <a:t>2. Perbaikan tata kelola usaha produk industri kehutanan</a:t>
          </a:r>
          <a:endParaRPr lang="id-ID" sz="1400" b="1" kern="0">
            <a:latin typeface="Corbel" panose="020B0503020204020204" pitchFamily="34" charset="0"/>
            <a:cs typeface="Arial" pitchFamily="34" charset="0"/>
          </a:endParaRPr>
        </a:p>
      </dgm:t>
    </dgm:pt>
    <dgm:pt modelId="{34471F41-8319-4349-94C3-1518512BB20C}" type="parTrans" cxnId="{364C74D8-B722-419F-A17C-A8BD57D680D5}">
      <dgm:prSet/>
      <dgm:spPr/>
      <dgm:t>
        <a:bodyPr/>
        <a:lstStyle/>
        <a:p>
          <a:endParaRPr lang="en-US"/>
        </a:p>
      </dgm:t>
    </dgm:pt>
    <dgm:pt modelId="{2454391C-6AEE-4585-AEE8-181E665E5811}" type="sibTrans" cxnId="{364C74D8-B722-419F-A17C-A8BD57D680D5}">
      <dgm:prSet/>
      <dgm:spPr/>
      <dgm:t>
        <a:bodyPr/>
        <a:lstStyle/>
        <a:p>
          <a:endParaRPr lang="en-US"/>
        </a:p>
      </dgm:t>
    </dgm:pt>
    <dgm:pt modelId="{2657379A-AEB4-4064-B439-F6540B274109}">
      <dgm:prSet/>
      <dgm:spPr/>
      <dgm:t>
        <a:bodyPr/>
        <a:lstStyle/>
        <a:p>
          <a:pPr>
            <a:buNone/>
          </a:pPr>
          <a:r>
            <a:rPr lang="id-ID" altLang="id-ID" sz="1400" b="1" kern="0">
              <a:latin typeface="Corbel" panose="020B0503020204020204" pitchFamily="34" charset="0"/>
              <a:cs typeface="Arial" pitchFamily="34" charset="0"/>
            </a:rPr>
            <a:t>3. Kepastian jaminan legalitas kayu</a:t>
          </a:r>
          <a:endParaRPr lang="id-ID" sz="1400" b="1" kern="0">
            <a:latin typeface="Corbel" panose="020B0503020204020204" pitchFamily="34" charset="0"/>
            <a:cs typeface="Arial" pitchFamily="34" charset="0"/>
          </a:endParaRPr>
        </a:p>
      </dgm:t>
    </dgm:pt>
    <dgm:pt modelId="{54BF30F8-B799-441C-B647-E86121EDFEDE}" type="parTrans" cxnId="{D1F9ED75-5F23-46B9-B94F-B014902BC652}">
      <dgm:prSet/>
      <dgm:spPr/>
      <dgm:t>
        <a:bodyPr/>
        <a:lstStyle/>
        <a:p>
          <a:endParaRPr lang="en-US"/>
        </a:p>
      </dgm:t>
    </dgm:pt>
    <dgm:pt modelId="{F5C9CEB9-459C-48FC-82DF-E408C05C4A75}" type="sibTrans" cxnId="{D1F9ED75-5F23-46B9-B94F-B014902BC652}">
      <dgm:prSet/>
      <dgm:spPr/>
      <dgm:t>
        <a:bodyPr/>
        <a:lstStyle/>
        <a:p>
          <a:endParaRPr lang="en-US"/>
        </a:p>
      </dgm:t>
    </dgm:pt>
    <dgm:pt modelId="{00116264-B040-42E0-B30D-95A9402B09C0}">
      <dgm:prSet/>
      <dgm:spPr/>
      <dgm:t>
        <a:bodyPr/>
        <a:lstStyle/>
        <a:p>
          <a:pPr>
            <a:buNone/>
          </a:pPr>
          <a:r>
            <a:rPr lang="id-ID" altLang="id-ID" sz="1400" b="1" kern="0">
              <a:latin typeface="Corbel" panose="020B0503020204020204" pitchFamily="34" charset="0"/>
              <a:cs typeface="Arial" pitchFamily="34" charset="0"/>
            </a:rPr>
            <a:t>4. Meningkatkan martabat bangsa</a:t>
          </a:r>
          <a:endParaRPr lang="en-SG" sz="1400" b="1" kern="0">
            <a:latin typeface="Corbel" panose="020B0503020204020204" pitchFamily="34" charset="0"/>
            <a:cs typeface="Arial" pitchFamily="34" charset="0"/>
          </a:endParaRPr>
        </a:p>
      </dgm:t>
    </dgm:pt>
    <dgm:pt modelId="{7DB258D9-AE99-41B0-B6B7-349C30F461CB}" type="parTrans" cxnId="{9685A134-697B-4E15-8FCE-59056D2F8ED4}">
      <dgm:prSet/>
      <dgm:spPr/>
      <dgm:t>
        <a:bodyPr/>
        <a:lstStyle/>
        <a:p>
          <a:endParaRPr lang="en-US"/>
        </a:p>
      </dgm:t>
    </dgm:pt>
    <dgm:pt modelId="{E8B454DF-D5CA-45A4-886A-12F6C5E4420E}" type="sibTrans" cxnId="{9685A134-697B-4E15-8FCE-59056D2F8ED4}">
      <dgm:prSet/>
      <dgm:spPr/>
      <dgm:t>
        <a:bodyPr/>
        <a:lstStyle/>
        <a:p>
          <a:endParaRPr lang="en-US"/>
        </a:p>
      </dgm:t>
    </dgm:pt>
    <dgm:pt modelId="{8A3ADC6D-D638-4D65-89A2-CA7AB72FEBBE}">
      <dgm:prSet/>
      <dgm:spPr/>
      <dgm:t>
        <a:bodyPr/>
        <a:lstStyle/>
        <a:p>
          <a:pPr>
            <a:buNone/>
          </a:pPr>
          <a:r>
            <a:rPr lang="id-ID" altLang="id-ID" sz="1400" b="1" kern="0">
              <a:latin typeface="Corbel" panose="020B0503020204020204" pitchFamily="34" charset="0"/>
              <a:cs typeface="Arial" pitchFamily="34" charset="0"/>
            </a:rPr>
            <a:t>5. </a:t>
          </a:r>
          <a:r>
            <a:rPr lang="en-US" altLang="id-ID" sz="1400" b="1" kern="0">
              <a:latin typeface="Corbel" panose="020B0503020204020204" pitchFamily="34" charset="0"/>
              <a:cs typeface="Arial" pitchFamily="34" charset="0"/>
            </a:rPr>
            <a:t>P</a:t>
          </a:r>
          <a:r>
            <a:rPr lang="id-ID" altLang="id-ID" sz="1400" b="1" kern="0">
              <a:latin typeface="Corbel" panose="020B0503020204020204" pitchFamily="34" charset="0"/>
              <a:cs typeface="Arial" pitchFamily="34" charset="0"/>
            </a:rPr>
            <a:t>romosi kayu legal yang berasal dari sumber yang lestari</a:t>
          </a:r>
          <a:endParaRPr lang="en-SG" sz="1400" b="1" kern="0">
            <a:latin typeface="Corbel" panose="020B0503020204020204" pitchFamily="34" charset="0"/>
            <a:cs typeface="Arial" pitchFamily="34" charset="0"/>
          </a:endParaRPr>
        </a:p>
      </dgm:t>
    </dgm:pt>
    <dgm:pt modelId="{441273A2-A21A-4F1D-B5C4-8E87A8E5EA9A}" type="parTrans" cxnId="{09D9BFBE-C25D-4AE6-83A5-5A9174BF7AAE}">
      <dgm:prSet/>
      <dgm:spPr/>
      <dgm:t>
        <a:bodyPr/>
        <a:lstStyle/>
        <a:p>
          <a:endParaRPr lang="en-US"/>
        </a:p>
      </dgm:t>
    </dgm:pt>
    <dgm:pt modelId="{8EB746D2-1CA7-4E2D-B6E6-3238691318AA}" type="sibTrans" cxnId="{09D9BFBE-C25D-4AE6-83A5-5A9174BF7AAE}">
      <dgm:prSet/>
      <dgm:spPr/>
      <dgm:t>
        <a:bodyPr/>
        <a:lstStyle/>
        <a:p>
          <a:endParaRPr lang="en-US"/>
        </a:p>
      </dgm:t>
    </dgm:pt>
    <dgm:pt modelId="{C04F7E38-EE2D-4310-A9AE-FD29345B8687}" type="pres">
      <dgm:prSet presAssocID="{1B1EECDD-B132-4E6C-B766-32644409189D}" presName="Name0" presStyleCnt="0">
        <dgm:presLayoutVars>
          <dgm:dir/>
          <dgm:resizeHandles val="exact"/>
        </dgm:presLayoutVars>
      </dgm:prSet>
      <dgm:spPr/>
    </dgm:pt>
    <dgm:pt modelId="{18C1925B-A6F3-40A9-BB0E-08D07E308CCC}" type="pres">
      <dgm:prSet presAssocID="{07C34B18-03D0-4CA9-8F16-F460B70FC1E3}" presName="composite" presStyleCnt="0"/>
      <dgm:spPr/>
    </dgm:pt>
    <dgm:pt modelId="{0A3AC364-C18C-4FA5-BA0A-D9F8A0122CF4}" type="pres">
      <dgm:prSet presAssocID="{07C34B18-03D0-4CA9-8F16-F460B70FC1E3}" presName="rect1" presStyleLbl="trAlignAcc1" presStyleIdx="0" presStyleCnt="5">
        <dgm:presLayoutVars>
          <dgm:bulletEnabled val="1"/>
        </dgm:presLayoutVars>
      </dgm:prSet>
      <dgm:spPr/>
    </dgm:pt>
    <dgm:pt modelId="{D18A2DA8-85F0-4D74-9898-3C2AF49F4F1E}" type="pres">
      <dgm:prSet presAssocID="{07C34B18-03D0-4CA9-8F16-F460B70FC1E3}" presName="rect2" presStyleLbl="fgImgPlace1" presStyleIdx="0" presStyleCnt="5"/>
      <dgm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</dgm:spPr>
    </dgm:pt>
    <dgm:pt modelId="{0E9ACC8D-CED5-4A1B-ACB3-2BF9B42F346B}" type="pres">
      <dgm:prSet presAssocID="{3EFF38BA-8A0A-4EA2-AB55-58A383114467}" presName="sibTrans" presStyleCnt="0"/>
      <dgm:spPr/>
    </dgm:pt>
    <dgm:pt modelId="{5D296B66-5369-4A8B-AADC-1E7BAEEB14D1}" type="pres">
      <dgm:prSet presAssocID="{0E0A0A3A-6FE5-4316-9541-D00B33D6B63E}" presName="composite" presStyleCnt="0"/>
      <dgm:spPr/>
    </dgm:pt>
    <dgm:pt modelId="{B1667A39-633A-4199-9C1A-CDA9B0F10795}" type="pres">
      <dgm:prSet presAssocID="{0E0A0A3A-6FE5-4316-9541-D00B33D6B63E}" presName="rect1" presStyleLbl="trAlignAcc1" presStyleIdx="1" presStyleCnt="5">
        <dgm:presLayoutVars>
          <dgm:bulletEnabled val="1"/>
        </dgm:presLayoutVars>
      </dgm:prSet>
      <dgm:spPr/>
    </dgm:pt>
    <dgm:pt modelId="{1F00B61E-79A9-4E5D-A6A0-EBDA1427A929}" type="pres">
      <dgm:prSet presAssocID="{0E0A0A3A-6FE5-4316-9541-D00B33D6B63E}" presName="rect2" presStyleLbl="fgImgPlace1" presStyleIdx="1" presStyleCnt="5"/>
      <dgm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</dgm:spPr>
    </dgm:pt>
    <dgm:pt modelId="{97A5E548-2EBA-468A-9487-2F2C5B95E6E7}" type="pres">
      <dgm:prSet presAssocID="{2454391C-6AEE-4585-AEE8-181E665E5811}" presName="sibTrans" presStyleCnt="0"/>
      <dgm:spPr/>
    </dgm:pt>
    <dgm:pt modelId="{2EEE9E2C-B38F-40F9-BC02-D0230B13B4FF}" type="pres">
      <dgm:prSet presAssocID="{2657379A-AEB4-4064-B439-F6540B274109}" presName="composite" presStyleCnt="0"/>
      <dgm:spPr/>
    </dgm:pt>
    <dgm:pt modelId="{1FE21843-2F8C-4DBA-9475-CA6D86D781F6}" type="pres">
      <dgm:prSet presAssocID="{2657379A-AEB4-4064-B439-F6540B274109}" presName="rect1" presStyleLbl="trAlignAcc1" presStyleIdx="2" presStyleCnt="5">
        <dgm:presLayoutVars>
          <dgm:bulletEnabled val="1"/>
        </dgm:presLayoutVars>
      </dgm:prSet>
      <dgm:spPr/>
    </dgm:pt>
    <dgm:pt modelId="{5DB90691-9FE2-437D-ACEF-F4F73A053A67}" type="pres">
      <dgm:prSet presAssocID="{2657379A-AEB4-4064-B439-F6540B274109}" presName="rect2" presStyleLbl="fgImgPlace1" presStyleIdx="2" presStyleCnt="5"/>
      <dgm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</dgm:spPr>
    </dgm:pt>
    <dgm:pt modelId="{32E1257B-0016-4389-B59F-ED6623C09AAB}" type="pres">
      <dgm:prSet presAssocID="{F5C9CEB9-459C-48FC-82DF-E408C05C4A75}" presName="sibTrans" presStyleCnt="0"/>
      <dgm:spPr/>
    </dgm:pt>
    <dgm:pt modelId="{7D315E5D-31CF-43FA-975D-CC90E320D91F}" type="pres">
      <dgm:prSet presAssocID="{00116264-B040-42E0-B30D-95A9402B09C0}" presName="composite" presStyleCnt="0"/>
      <dgm:spPr/>
    </dgm:pt>
    <dgm:pt modelId="{02556747-C75F-40CF-91AF-C161BD0F1D07}" type="pres">
      <dgm:prSet presAssocID="{00116264-B040-42E0-B30D-95A9402B09C0}" presName="rect1" presStyleLbl="trAlignAcc1" presStyleIdx="3" presStyleCnt="5">
        <dgm:presLayoutVars>
          <dgm:bulletEnabled val="1"/>
        </dgm:presLayoutVars>
      </dgm:prSet>
      <dgm:spPr/>
    </dgm:pt>
    <dgm:pt modelId="{ECC9124D-1C79-42DC-A0D9-70CB4B625EB2}" type="pres">
      <dgm:prSet presAssocID="{00116264-B040-42E0-B30D-95A9402B09C0}" presName="rect2" presStyleLbl="fgImgPlace1" presStyleIdx="3" presStyleCnt="5"/>
      <dgm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</dgm:spPr>
    </dgm:pt>
    <dgm:pt modelId="{40AE23E8-BC91-4EE3-A980-4AB707328EF5}" type="pres">
      <dgm:prSet presAssocID="{E8B454DF-D5CA-45A4-886A-12F6C5E4420E}" presName="sibTrans" presStyleCnt="0"/>
      <dgm:spPr/>
    </dgm:pt>
    <dgm:pt modelId="{62F7787F-9BD4-4AB2-9239-9034434426F3}" type="pres">
      <dgm:prSet presAssocID="{8A3ADC6D-D638-4D65-89A2-CA7AB72FEBBE}" presName="composite" presStyleCnt="0"/>
      <dgm:spPr/>
    </dgm:pt>
    <dgm:pt modelId="{2B22D626-5B8D-41C8-B7D7-86ADB5488D29}" type="pres">
      <dgm:prSet presAssocID="{8A3ADC6D-D638-4D65-89A2-CA7AB72FEBBE}" presName="rect1" presStyleLbl="trAlignAcc1" presStyleIdx="4" presStyleCnt="5">
        <dgm:presLayoutVars>
          <dgm:bulletEnabled val="1"/>
        </dgm:presLayoutVars>
      </dgm:prSet>
      <dgm:spPr/>
    </dgm:pt>
    <dgm:pt modelId="{4096C930-592B-40DF-AF9B-4597A651B4A9}" type="pres">
      <dgm:prSet presAssocID="{8A3ADC6D-D638-4D65-89A2-CA7AB72FEBBE}" presName="rect2" presStyleLbl="fgImgPlace1" presStyleIdx="4" presStyleCnt="5"/>
      <dgm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</dgm:spPr>
    </dgm:pt>
  </dgm:ptLst>
  <dgm:cxnLst>
    <dgm:cxn modelId="{7CB1F717-9F42-4774-BFD9-548B81523F0C}" srcId="{1B1EECDD-B132-4E6C-B766-32644409189D}" destId="{07C34B18-03D0-4CA9-8F16-F460B70FC1E3}" srcOrd="0" destOrd="0" parTransId="{6E59D57B-9E53-4E33-9B57-BA97AC22BDF9}" sibTransId="{3EFF38BA-8A0A-4EA2-AB55-58A383114467}"/>
    <dgm:cxn modelId="{0DCFFE2D-1F46-47EE-9B92-E55FA2AE7118}" type="presOf" srcId="{1B1EECDD-B132-4E6C-B766-32644409189D}" destId="{C04F7E38-EE2D-4310-A9AE-FD29345B8687}" srcOrd="0" destOrd="0" presId="urn:microsoft.com/office/officeart/2008/layout/PictureStrips"/>
    <dgm:cxn modelId="{608A7B2E-D02D-4516-9004-491364B1E7AF}" type="presOf" srcId="{0E0A0A3A-6FE5-4316-9541-D00B33D6B63E}" destId="{B1667A39-633A-4199-9C1A-CDA9B0F10795}" srcOrd="0" destOrd="0" presId="urn:microsoft.com/office/officeart/2008/layout/PictureStrips"/>
    <dgm:cxn modelId="{9685A134-697B-4E15-8FCE-59056D2F8ED4}" srcId="{1B1EECDD-B132-4E6C-B766-32644409189D}" destId="{00116264-B040-42E0-B30D-95A9402B09C0}" srcOrd="3" destOrd="0" parTransId="{7DB258D9-AE99-41B0-B6B7-349C30F461CB}" sibTransId="{E8B454DF-D5CA-45A4-886A-12F6C5E4420E}"/>
    <dgm:cxn modelId="{F504003E-402A-42D5-8565-17C04F6D3698}" type="presOf" srcId="{00116264-B040-42E0-B30D-95A9402B09C0}" destId="{02556747-C75F-40CF-91AF-C161BD0F1D07}" srcOrd="0" destOrd="0" presId="urn:microsoft.com/office/officeart/2008/layout/PictureStrips"/>
    <dgm:cxn modelId="{D1F9ED75-5F23-46B9-B94F-B014902BC652}" srcId="{1B1EECDD-B132-4E6C-B766-32644409189D}" destId="{2657379A-AEB4-4064-B439-F6540B274109}" srcOrd="2" destOrd="0" parTransId="{54BF30F8-B799-441C-B647-E86121EDFEDE}" sibTransId="{F5C9CEB9-459C-48FC-82DF-E408C05C4A75}"/>
    <dgm:cxn modelId="{D2739DAF-4F0D-460C-881D-F17F2E71802A}" type="presOf" srcId="{07C34B18-03D0-4CA9-8F16-F460B70FC1E3}" destId="{0A3AC364-C18C-4FA5-BA0A-D9F8A0122CF4}" srcOrd="0" destOrd="0" presId="urn:microsoft.com/office/officeart/2008/layout/PictureStrips"/>
    <dgm:cxn modelId="{264D9BB2-4477-4DAF-ACAD-F6516EF43834}" type="presOf" srcId="{8A3ADC6D-D638-4D65-89A2-CA7AB72FEBBE}" destId="{2B22D626-5B8D-41C8-B7D7-86ADB5488D29}" srcOrd="0" destOrd="0" presId="urn:microsoft.com/office/officeart/2008/layout/PictureStrips"/>
    <dgm:cxn modelId="{09D9BFBE-C25D-4AE6-83A5-5A9174BF7AAE}" srcId="{1B1EECDD-B132-4E6C-B766-32644409189D}" destId="{8A3ADC6D-D638-4D65-89A2-CA7AB72FEBBE}" srcOrd="4" destOrd="0" parTransId="{441273A2-A21A-4F1D-B5C4-8E87A8E5EA9A}" sibTransId="{8EB746D2-1CA7-4E2D-B6E6-3238691318AA}"/>
    <dgm:cxn modelId="{364C74D8-B722-419F-A17C-A8BD57D680D5}" srcId="{1B1EECDD-B132-4E6C-B766-32644409189D}" destId="{0E0A0A3A-6FE5-4316-9541-D00B33D6B63E}" srcOrd="1" destOrd="0" parTransId="{34471F41-8319-4349-94C3-1518512BB20C}" sibTransId="{2454391C-6AEE-4585-AEE8-181E665E5811}"/>
    <dgm:cxn modelId="{2B3249FF-4F60-4010-A738-ADFAB5785827}" type="presOf" srcId="{2657379A-AEB4-4064-B439-F6540B274109}" destId="{1FE21843-2F8C-4DBA-9475-CA6D86D781F6}" srcOrd="0" destOrd="0" presId="urn:microsoft.com/office/officeart/2008/layout/PictureStrips"/>
    <dgm:cxn modelId="{1FE85E9C-A19D-495B-A99E-2F164E444748}" type="presParOf" srcId="{C04F7E38-EE2D-4310-A9AE-FD29345B8687}" destId="{18C1925B-A6F3-40A9-BB0E-08D07E308CCC}" srcOrd="0" destOrd="0" presId="urn:microsoft.com/office/officeart/2008/layout/PictureStrips"/>
    <dgm:cxn modelId="{3871E4D4-C138-4EB8-B842-55ACCE8325EE}" type="presParOf" srcId="{18C1925B-A6F3-40A9-BB0E-08D07E308CCC}" destId="{0A3AC364-C18C-4FA5-BA0A-D9F8A0122CF4}" srcOrd="0" destOrd="0" presId="urn:microsoft.com/office/officeart/2008/layout/PictureStrips"/>
    <dgm:cxn modelId="{31E06183-862D-44D4-B8F4-77CAB4A293A7}" type="presParOf" srcId="{18C1925B-A6F3-40A9-BB0E-08D07E308CCC}" destId="{D18A2DA8-85F0-4D74-9898-3C2AF49F4F1E}" srcOrd="1" destOrd="0" presId="urn:microsoft.com/office/officeart/2008/layout/PictureStrips"/>
    <dgm:cxn modelId="{B40EC6FC-EAD1-4925-AB37-900BDCAEA3F5}" type="presParOf" srcId="{C04F7E38-EE2D-4310-A9AE-FD29345B8687}" destId="{0E9ACC8D-CED5-4A1B-ACB3-2BF9B42F346B}" srcOrd="1" destOrd="0" presId="urn:microsoft.com/office/officeart/2008/layout/PictureStrips"/>
    <dgm:cxn modelId="{ED2B4DA0-FED0-4B69-922B-0F52244D29C6}" type="presParOf" srcId="{C04F7E38-EE2D-4310-A9AE-FD29345B8687}" destId="{5D296B66-5369-4A8B-AADC-1E7BAEEB14D1}" srcOrd="2" destOrd="0" presId="urn:microsoft.com/office/officeart/2008/layout/PictureStrips"/>
    <dgm:cxn modelId="{07722B69-3DB4-4954-A37A-FC9C7528675C}" type="presParOf" srcId="{5D296B66-5369-4A8B-AADC-1E7BAEEB14D1}" destId="{B1667A39-633A-4199-9C1A-CDA9B0F10795}" srcOrd="0" destOrd="0" presId="urn:microsoft.com/office/officeart/2008/layout/PictureStrips"/>
    <dgm:cxn modelId="{6656801F-413A-448E-B420-1340D7BB8E4A}" type="presParOf" srcId="{5D296B66-5369-4A8B-AADC-1E7BAEEB14D1}" destId="{1F00B61E-79A9-4E5D-A6A0-EBDA1427A929}" srcOrd="1" destOrd="0" presId="urn:microsoft.com/office/officeart/2008/layout/PictureStrips"/>
    <dgm:cxn modelId="{513210C4-748A-4017-9C9A-A0C935E51C58}" type="presParOf" srcId="{C04F7E38-EE2D-4310-A9AE-FD29345B8687}" destId="{97A5E548-2EBA-468A-9487-2F2C5B95E6E7}" srcOrd="3" destOrd="0" presId="urn:microsoft.com/office/officeart/2008/layout/PictureStrips"/>
    <dgm:cxn modelId="{6CA3608D-D249-4B99-BB0A-A45390CBE938}" type="presParOf" srcId="{C04F7E38-EE2D-4310-A9AE-FD29345B8687}" destId="{2EEE9E2C-B38F-40F9-BC02-D0230B13B4FF}" srcOrd="4" destOrd="0" presId="urn:microsoft.com/office/officeart/2008/layout/PictureStrips"/>
    <dgm:cxn modelId="{C3DA284D-8117-4E9A-A1AF-EB2A73F61801}" type="presParOf" srcId="{2EEE9E2C-B38F-40F9-BC02-D0230B13B4FF}" destId="{1FE21843-2F8C-4DBA-9475-CA6D86D781F6}" srcOrd="0" destOrd="0" presId="urn:microsoft.com/office/officeart/2008/layout/PictureStrips"/>
    <dgm:cxn modelId="{A94590A0-8005-4D45-BBD4-79B41437D7BA}" type="presParOf" srcId="{2EEE9E2C-B38F-40F9-BC02-D0230B13B4FF}" destId="{5DB90691-9FE2-437D-ACEF-F4F73A053A67}" srcOrd="1" destOrd="0" presId="urn:microsoft.com/office/officeart/2008/layout/PictureStrips"/>
    <dgm:cxn modelId="{1C5CA568-2870-4DE7-8A5C-0305274FE970}" type="presParOf" srcId="{C04F7E38-EE2D-4310-A9AE-FD29345B8687}" destId="{32E1257B-0016-4389-B59F-ED6623C09AAB}" srcOrd="5" destOrd="0" presId="urn:microsoft.com/office/officeart/2008/layout/PictureStrips"/>
    <dgm:cxn modelId="{C7BA039B-C48A-451A-B123-DB8A3FCD3F6D}" type="presParOf" srcId="{C04F7E38-EE2D-4310-A9AE-FD29345B8687}" destId="{7D315E5D-31CF-43FA-975D-CC90E320D91F}" srcOrd="6" destOrd="0" presId="urn:microsoft.com/office/officeart/2008/layout/PictureStrips"/>
    <dgm:cxn modelId="{8E241E01-E599-494D-A21D-3B18D34BB943}" type="presParOf" srcId="{7D315E5D-31CF-43FA-975D-CC90E320D91F}" destId="{02556747-C75F-40CF-91AF-C161BD0F1D07}" srcOrd="0" destOrd="0" presId="urn:microsoft.com/office/officeart/2008/layout/PictureStrips"/>
    <dgm:cxn modelId="{6938817C-9632-41DB-875D-35079BFC51F1}" type="presParOf" srcId="{7D315E5D-31CF-43FA-975D-CC90E320D91F}" destId="{ECC9124D-1C79-42DC-A0D9-70CB4B625EB2}" srcOrd="1" destOrd="0" presId="urn:microsoft.com/office/officeart/2008/layout/PictureStrips"/>
    <dgm:cxn modelId="{FB1AB74C-38C0-44C9-B58C-299A404295A1}" type="presParOf" srcId="{C04F7E38-EE2D-4310-A9AE-FD29345B8687}" destId="{40AE23E8-BC91-4EE3-A980-4AB707328EF5}" srcOrd="7" destOrd="0" presId="urn:microsoft.com/office/officeart/2008/layout/PictureStrips"/>
    <dgm:cxn modelId="{418F8519-04FD-41B3-BFA5-F8EAAF44A944}" type="presParOf" srcId="{C04F7E38-EE2D-4310-A9AE-FD29345B8687}" destId="{62F7787F-9BD4-4AB2-9239-9034434426F3}" srcOrd="8" destOrd="0" presId="urn:microsoft.com/office/officeart/2008/layout/PictureStrips"/>
    <dgm:cxn modelId="{DCB86A96-83D9-4A2E-8F62-A4BB080C1225}" type="presParOf" srcId="{62F7787F-9BD4-4AB2-9239-9034434426F3}" destId="{2B22D626-5B8D-41C8-B7D7-86ADB5488D29}" srcOrd="0" destOrd="0" presId="urn:microsoft.com/office/officeart/2008/layout/PictureStrips"/>
    <dgm:cxn modelId="{DDE6BA94-1594-408C-9876-4380D75B334C}" type="presParOf" srcId="{62F7787F-9BD4-4AB2-9239-9034434426F3}" destId="{4096C930-592B-40DF-AF9B-4597A651B4A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24867-60D6-2B4F-8EE3-4E24FBD2333B}" type="doc">
      <dgm:prSet loTypeId="urn:microsoft.com/office/officeart/2005/8/layout/chevron1" loCatId="" qsTypeId="urn:microsoft.com/office/officeart/2005/8/quickstyle/simple1" qsCatId="simple" csTypeId="urn:microsoft.com/office/officeart/2005/8/colors/accent0_1" csCatId="mainScheme" phldr="1"/>
      <dgm:spPr/>
    </dgm:pt>
    <dgm:pt modelId="{9E0B0118-A3B6-3D4B-B2EA-B90E5D798B69}">
      <dgm:prSet phldrT="[Text]"/>
      <dgm:spPr/>
      <dgm:t>
        <a:bodyPr/>
        <a:lstStyle/>
        <a:p>
          <a:r>
            <a:rPr lang="en-US" dirty="0"/>
            <a:t>POHON</a:t>
          </a:r>
        </a:p>
      </dgm:t>
    </dgm:pt>
    <dgm:pt modelId="{EB4631BC-E221-344C-95C0-22E45CB9F128}" type="parTrans" cxnId="{24C47687-EB24-CD4B-A292-376FCB52F72C}">
      <dgm:prSet/>
      <dgm:spPr/>
      <dgm:t>
        <a:bodyPr/>
        <a:lstStyle/>
        <a:p>
          <a:endParaRPr lang="en-US"/>
        </a:p>
      </dgm:t>
    </dgm:pt>
    <dgm:pt modelId="{F9F865AA-7A4F-004C-802E-4DD27ED2228E}" type="sibTrans" cxnId="{24C47687-EB24-CD4B-A292-376FCB52F72C}">
      <dgm:prSet/>
      <dgm:spPr/>
      <dgm:t>
        <a:bodyPr/>
        <a:lstStyle/>
        <a:p>
          <a:endParaRPr lang="en-US"/>
        </a:p>
      </dgm:t>
    </dgm:pt>
    <dgm:pt modelId="{41FA762E-26E9-614E-9145-BBFC070A1CC4}">
      <dgm:prSet phldrT="[Text]"/>
      <dgm:spPr/>
      <dgm:t>
        <a:bodyPr/>
        <a:lstStyle/>
        <a:p>
          <a:r>
            <a:rPr lang="en-US" dirty="0"/>
            <a:t>GELONDONG (Log)</a:t>
          </a:r>
        </a:p>
      </dgm:t>
    </dgm:pt>
    <dgm:pt modelId="{0310CD3A-3C9E-7E40-B42C-11F738EBCB2C}" type="parTrans" cxnId="{BF9D03D1-DD62-3441-8921-1E0F13734006}">
      <dgm:prSet/>
      <dgm:spPr/>
      <dgm:t>
        <a:bodyPr/>
        <a:lstStyle/>
        <a:p>
          <a:endParaRPr lang="en-US"/>
        </a:p>
      </dgm:t>
    </dgm:pt>
    <dgm:pt modelId="{90BB178F-7DF1-1042-81BC-C9EA64F547CD}" type="sibTrans" cxnId="{BF9D03D1-DD62-3441-8921-1E0F13734006}">
      <dgm:prSet/>
      <dgm:spPr/>
      <dgm:t>
        <a:bodyPr/>
        <a:lstStyle/>
        <a:p>
          <a:endParaRPr lang="en-US"/>
        </a:p>
      </dgm:t>
    </dgm:pt>
    <dgm:pt modelId="{A2930E34-9699-924F-9261-0E06D60445FA}">
      <dgm:prSet phldrT="[Text]"/>
      <dgm:spPr/>
      <dgm:t>
        <a:bodyPr/>
        <a:lstStyle/>
        <a:p>
          <a:r>
            <a:rPr lang="en-US" dirty="0"/>
            <a:t>BALOK (Raw Material)</a:t>
          </a:r>
        </a:p>
      </dgm:t>
    </dgm:pt>
    <dgm:pt modelId="{B92BB18A-5EF5-774D-895F-8F1BDC30D8D8}" type="parTrans" cxnId="{96F287B2-787F-F049-8132-25A7F302683A}">
      <dgm:prSet/>
      <dgm:spPr/>
      <dgm:t>
        <a:bodyPr/>
        <a:lstStyle/>
        <a:p>
          <a:endParaRPr lang="en-US"/>
        </a:p>
      </dgm:t>
    </dgm:pt>
    <dgm:pt modelId="{DC5FA253-80E6-FC4B-AECD-6339804DCF5A}" type="sibTrans" cxnId="{96F287B2-787F-F049-8132-25A7F302683A}">
      <dgm:prSet/>
      <dgm:spPr/>
      <dgm:t>
        <a:bodyPr/>
        <a:lstStyle/>
        <a:p>
          <a:endParaRPr lang="en-US"/>
        </a:p>
      </dgm:t>
    </dgm:pt>
    <dgm:pt modelId="{E86DFE8F-84CA-E543-BF27-B733F30CE1A1}">
      <dgm:prSet phldrT="[Text]"/>
      <dgm:spPr/>
      <dgm:t>
        <a:bodyPr/>
        <a:lstStyle/>
        <a:p>
          <a:r>
            <a:rPr lang="en-US" dirty="0"/>
            <a:t>KOMPONEN</a:t>
          </a:r>
        </a:p>
      </dgm:t>
    </dgm:pt>
    <dgm:pt modelId="{6620624E-BFE1-F24D-A8D9-1D01829FF3B8}" type="parTrans" cxnId="{51351E2B-C055-F648-8142-0C57C903F2B3}">
      <dgm:prSet/>
      <dgm:spPr/>
      <dgm:t>
        <a:bodyPr/>
        <a:lstStyle/>
        <a:p>
          <a:endParaRPr lang="en-US"/>
        </a:p>
      </dgm:t>
    </dgm:pt>
    <dgm:pt modelId="{F20474E8-139E-9643-9131-C11B595B7FCA}" type="sibTrans" cxnId="{51351E2B-C055-F648-8142-0C57C903F2B3}">
      <dgm:prSet/>
      <dgm:spPr/>
      <dgm:t>
        <a:bodyPr/>
        <a:lstStyle/>
        <a:p>
          <a:endParaRPr lang="en-US"/>
        </a:p>
      </dgm:t>
    </dgm:pt>
    <dgm:pt modelId="{F1BCC5CB-186F-334D-9492-2C2C2F453E92}">
      <dgm:prSet phldrT="[Text]"/>
      <dgm:spPr/>
      <dgm:t>
        <a:bodyPr/>
        <a:lstStyle/>
        <a:p>
          <a:r>
            <a:rPr lang="en-US" dirty="0"/>
            <a:t>PRODUK JADI</a:t>
          </a:r>
        </a:p>
      </dgm:t>
    </dgm:pt>
    <dgm:pt modelId="{F4FD1A44-874A-204E-963C-04C2CA02A9F3}" type="parTrans" cxnId="{8CA2EEDF-C500-E546-AE4E-0F89788FB33F}">
      <dgm:prSet/>
      <dgm:spPr/>
      <dgm:t>
        <a:bodyPr/>
        <a:lstStyle/>
        <a:p>
          <a:endParaRPr lang="en-US"/>
        </a:p>
      </dgm:t>
    </dgm:pt>
    <dgm:pt modelId="{3774910D-20E5-8C4B-87B7-C9CADEB1A399}" type="sibTrans" cxnId="{8CA2EEDF-C500-E546-AE4E-0F89788FB33F}">
      <dgm:prSet/>
      <dgm:spPr/>
      <dgm:t>
        <a:bodyPr/>
        <a:lstStyle/>
        <a:p>
          <a:endParaRPr lang="en-US"/>
        </a:p>
      </dgm:t>
    </dgm:pt>
    <dgm:pt modelId="{6BC88795-DDE7-0549-AC5A-722480EA91C9}" type="pres">
      <dgm:prSet presAssocID="{5C224867-60D6-2B4F-8EE3-4E24FBD2333B}" presName="Name0" presStyleCnt="0">
        <dgm:presLayoutVars>
          <dgm:dir/>
          <dgm:animLvl val="lvl"/>
          <dgm:resizeHandles val="exact"/>
        </dgm:presLayoutVars>
      </dgm:prSet>
      <dgm:spPr/>
    </dgm:pt>
    <dgm:pt modelId="{CB02FD76-F7A8-F64A-8DE8-4B02C177C355}" type="pres">
      <dgm:prSet presAssocID="{9E0B0118-A3B6-3D4B-B2EA-B90E5D798B6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26F8D37-AD66-634C-9BD7-8417FA17899C}" type="pres">
      <dgm:prSet presAssocID="{F9F865AA-7A4F-004C-802E-4DD27ED2228E}" presName="parTxOnlySpace" presStyleCnt="0"/>
      <dgm:spPr/>
    </dgm:pt>
    <dgm:pt modelId="{D502806B-7007-664B-9FF2-387C9A6C12A6}" type="pres">
      <dgm:prSet presAssocID="{41FA762E-26E9-614E-9145-BBFC070A1CC4}" presName="parTxOnly" presStyleLbl="node1" presStyleIdx="1" presStyleCnt="5" custLinFactNeighborY="-8130">
        <dgm:presLayoutVars>
          <dgm:chMax val="0"/>
          <dgm:chPref val="0"/>
          <dgm:bulletEnabled val="1"/>
        </dgm:presLayoutVars>
      </dgm:prSet>
      <dgm:spPr/>
    </dgm:pt>
    <dgm:pt modelId="{DB6BC1FC-E471-F24C-9B8C-7805B9F90546}" type="pres">
      <dgm:prSet presAssocID="{90BB178F-7DF1-1042-81BC-C9EA64F547CD}" presName="parTxOnlySpace" presStyleCnt="0"/>
      <dgm:spPr/>
    </dgm:pt>
    <dgm:pt modelId="{5CA51D8A-884C-5244-9EF6-6935B26A5E8A}" type="pres">
      <dgm:prSet presAssocID="{A2930E34-9699-924F-9261-0E06D60445F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ABA4A09-E753-C943-A12C-0CF8E6AA0EEF}" type="pres">
      <dgm:prSet presAssocID="{DC5FA253-80E6-FC4B-AECD-6339804DCF5A}" presName="parTxOnlySpace" presStyleCnt="0"/>
      <dgm:spPr/>
    </dgm:pt>
    <dgm:pt modelId="{E8AB9415-B420-974E-BA85-F816E222F99E}" type="pres">
      <dgm:prSet presAssocID="{E86DFE8F-84CA-E543-BF27-B733F30CE1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EDF2C39-749A-4D4F-BCC8-DC3D005A35AE}" type="pres">
      <dgm:prSet presAssocID="{F20474E8-139E-9643-9131-C11B595B7FCA}" presName="parTxOnlySpace" presStyleCnt="0"/>
      <dgm:spPr/>
    </dgm:pt>
    <dgm:pt modelId="{C5D3B4BD-FA2D-EF46-80C7-3C242884CC8E}" type="pres">
      <dgm:prSet presAssocID="{F1BCC5CB-186F-334D-9492-2C2C2F453E9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05A4F17-F279-EE4A-ABBF-C43C401B9E94}" type="presOf" srcId="{E86DFE8F-84CA-E543-BF27-B733F30CE1A1}" destId="{E8AB9415-B420-974E-BA85-F816E222F99E}" srcOrd="0" destOrd="0" presId="urn:microsoft.com/office/officeart/2005/8/layout/chevron1"/>
    <dgm:cxn modelId="{51351E2B-C055-F648-8142-0C57C903F2B3}" srcId="{5C224867-60D6-2B4F-8EE3-4E24FBD2333B}" destId="{E86DFE8F-84CA-E543-BF27-B733F30CE1A1}" srcOrd="3" destOrd="0" parTransId="{6620624E-BFE1-F24D-A8D9-1D01829FF3B8}" sibTransId="{F20474E8-139E-9643-9131-C11B595B7FCA}"/>
    <dgm:cxn modelId="{5FC6B846-7124-9749-9E6D-4BFE5D6F57A6}" type="presOf" srcId="{9E0B0118-A3B6-3D4B-B2EA-B90E5D798B69}" destId="{CB02FD76-F7A8-F64A-8DE8-4B02C177C355}" srcOrd="0" destOrd="0" presId="urn:microsoft.com/office/officeart/2005/8/layout/chevron1"/>
    <dgm:cxn modelId="{725AA384-23FB-3B49-9512-E5B8DB0AC772}" type="presOf" srcId="{41FA762E-26E9-614E-9145-BBFC070A1CC4}" destId="{D502806B-7007-664B-9FF2-387C9A6C12A6}" srcOrd="0" destOrd="0" presId="urn:microsoft.com/office/officeart/2005/8/layout/chevron1"/>
    <dgm:cxn modelId="{24C47687-EB24-CD4B-A292-376FCB52F72C}" srcId="{5C224867-60D6-2B4F-8EE3-4E24FBD2333B}" destId="{9E0B0118-A3B6-3D4B-B2EA-B90E5D798B69}" srcOrd="0" destOrd="0" parTransId="{EB4631BC-E221-344C-95C0-22E45CB9F128}" sibTransId="{F9F865AA-7A4F-004C-802E-4DD27ED2228E}"/>
    <dgm:cxn modelId="{96F287B2-787F-F049-8132-25A7F302683A}" srcId="{5C224867-60D6-2B4F-8EE3-4E24FBD2333B}" destId="{A2930E34-9699-924F-9261-0E06D60445FA}" srcOrd="2" destOrd="0" parTransId="{B92BB18A-5EF5-774D-895F-8F1BDC30D8D8}" sibTransId="{DC5FA253-80E6-FC4B-AECD-6339804DCF5A}"/>
    <dgm:cxn modelId="{472902B5-DE64-8B4D-B864-3C06C3948669}" type="presOf" srcId="{F1BCC5CB-186F-334D-9492-2C2C2F453E92}" destId="{C5D3B4BD-FA2D-EF46-80C7-3C242884CC8E}" srcOrd="0" destOrd="0" presId="urn:microsoft.com/office/officeart/2005/8/layout/chevron1"/>
    <dgm:cxn modelId="{BF9D03D1-DD62-3441-8921-1E0F13734006}" srcId="{5C224867-60D6-2B4F-8EE3-4E24FBD2333B}" destId="{41FA762E-26E9-614E-9145-BBFC070A1CC4}" srcOrd="1" destOrd="0" parTransId="{0310CD3A-3C9E-7E40-B42C-11F738EBCB2C}" sibTransId="{90BB178F-7DF1-1042-81BC-C9EA64F547CD}"/>
    <dgm:cxn modelId="{8CA2EEDF-C500-E546-AE4E-0F89788FB33F}" srcId="{5C224867-60D6-2B4F-8EE3-4E24FBD2333B}" destId="{F1BCC5CB-186F-334D-9492-2C2C2F453E92}" srcOrd="4" destOrd="0" parTransId="{F4FD1A44-874A-204E-963C-04C2CA02A9F3}" sibTransId="{3774910D-20E5-8C4B-87B7-C9CADEB1A399}"/>
    <dgm:cxn modelId="{C648F4DF-C195-0943-9465-B6FC947173B0}" type="presOf" srcId="{A2930E34-9699-924F-9261-0E06D60445FA}" destId="{5CA51D8A-884C-5244-9EF6-6935B26A5E8A}" srcOrd="0" destOrd="0" presId="urn:microsoft.com/office/officeart/2005/8/layout/chevron1"/>
    <dgm:cxn modelId="{4D957EE1-CF1A-344A-AA14-CEF34826D3D5}" type="presOf" srcId="{5C224867-60D6-2B4F-8EE3-4E24FBD2333B}" destId="{6BC88795-DDE7-0549-AC5A-722480EA91C9}" srcOrd="0" destOrd="0" presId="urn:microsoft.com/office/officeart/2005/8/layout/chevron1"/>
    <dgm:cxn modelId="{DD5574EF-AE5F-E14C-A2C4-41F651415467}" type="presParOf" srcId="{6BC88795-DDE7-0549-AC5A-722480EA91C9}" destId="{CB02FD76-F7A8-F64A-8DE8-4B02C177C355}" srcOrd="0" destOrd="0" presId="urn:microsoft.com/office/officeart/2005/8/layout/chevron1"/>
    <dgm:cxn modelId="{07B05C8A-2931-BB41-9BB4-D15A002C4AC3}" type="presParOf" srcId="{6BC88795-DDE7-0549-AC5A-722480EA91C9}" destId="{826F8D37-AD66-634C-9BD7-8417FA17899C}" srcOrd="1" destOrd="0" presId="urn:microsoft.com/office/officeart/2005/8/layout/chevron1"/>
    <dgm:cxn modelId="{1E41A910-3758-F34D-9902-101AF418C20A}" type="presParOf" srcId="{6BC88795-DDE7-0549-AC5A-722480EA91C9}" destId="{D502806B-7007-664B-9FF2-387C9A6C12A6}" srcOrd="2" destOrd="0" presId="urn:microsoft.com/office/officeart/2005/8/layout/chevron1"/>
    <dgm:cxn modelId="{AD6D88CB-F1C6-AC43-942C-971D5F0E99A5}" type="presParOf" srcId="{6BC88795-DDE7-0549-AC5A-722480EA91C9}" destId="{DB6BC1FC-E471-F24C-9B8C-7805B9F90546}" srcOrd="3" destOrd="0" presId="urn:microsoft.com/office/officeart/2005/8/layout/chevron1"/>
    <dgm:cxn modelId="{3C9F1129-4B7A-6D4A-8097-668415903D30}" type="presParOf" srcId="{6BC88795-DDE7-0549-AC5A-722480EA91C9}" destId="{5CA51D8A-884C-5244-9EF6-6935B26A5E8A}" srcOrd="4" destOrd="0" presId="urn:microsoft.com/office/officeart/2005/8/layout/chevron1"/>
    <dgm:cxn modelId="{92763AB0-7A36-DA46-8C41-412FCBAB2334}" type="presParOf" srcId="{6BC88795-DDE7-0549-AC5A-722480EA91C9}" destId="{9ABA4A09-E753-C943-A12C-0CF8E6AA0EEF}" srcOrd="5" destOrd="0" presId="urn:microsoft.com/office/officeart/2005/8/layout/chevron1"/>
    <dgm:cxn modelId="{EB11FE8C-AA74-7E43-9F01-6631A0189D74}" type="presParOf" srcId="{6BC88795-DDE7-0549-AC5A-722480EA91C9}" destId="{E8AB9415-B420-974E-BA85-F816E222F99E}" srcOrd="6" destOrd="0" presId="urn:microsoft.com/office/officeart/2005/8/layout/chevron1"/>
    <dgm:cxn modelId="{D8A9BCAC-239D-C147-BD81-ACA94DAAD7C5}" type="presParOf" srcId="{6BC88795-DDE7-0549-AC5A-722480EA91C9}" destId="{BEDF2C39-749A-4D4F-BCC8-DC3D005A35AE}" srcOrd="7" destOrd="0" presId="urn:microsoft.com/office/officeart/2005/8/layout/chevron1"/>
    <dgm:cxn modelId="{EBFC9450-B76A-A94B-BF93-79FF28366630}" type="presParOf" srcId="{6BC88795-DDE7-0549-AC5A-722480EA91C9}" destId="{C5D3B4BD-FA2D-EF46-80C7-3C242884CC8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AC364-C18C-4FA5-BA0A-D9F8A0122CF4}">
      <dsp:nvSpPr>
        <dsp:cNvPr id="0" name=""/>
        <dsp:cNvSpPr/>
      </dsp:nvSpPr>
      <dsp:spPr>
        <a:xfrm>
          <a:off x="83773" y="649802"/>
          <a:ext cx="1959485" cy="6123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75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id-ID" sz="1200" b="1" kern="0">
              <a:latin typeface="Corbel" panose="020B0503020204020204" pitchFamily="34" charset="0"/>
              <a:cs typeface="Arial" pitchFamily="34" charset="0"/>
            </a:rPr>
            <a:t>1. </a:t>
          </a:r>
          <a:r>
            <a:rPr lang="en-US" altLang="id-ID" sz="1200" b="1" kern="0">
              <a:latin typeface="Corbel" panose="020B0503020204020204" pitchFamily="34" charset="0"/>
              <a:cs typeface="Arial" pitchFamily="34" charset="0"/>
            </a:rPr>
            <a:t>B</a:t>
          </a:r>
          <a:r>
            <a:rPr lang="id-ID" altLang="id-ID" sz="1200" b="1" kern="0">
              <a:latin typeface="Corbel" panose="020B0503020204020204" pitchFamily="34" charset="0"/>
              <a:cs typeface="Arial" pitchFamily="34" charset="0"/>
            </a:rPr>
            <a:t>erantas </a:t>
          </a:r>
          <a:r>
            <a:rPr lang="id-ID" altLang="id-ID" sz="1200" b="1" i="1" kern="0">
              <a:latin typeface="Corbel" panose="020B0503020204020204" pitchFamily="34" charset="0"/>
              <a:cs typeface="Arial" pitchFamily="34" charset="0"/>
            </a:rPr>
            <a:t>ilegal logging </a:t>
          </a:r>
          <a:r>
            <a:rPr lang="id-ID" altLang="id-ID" sz="1200" b="1" kern="0">
              <a:latin typeface="Corbel" panose="020B0503020204020204" pitchFamily="34" charset="0"/>
              <a:cs typeface="Arial" pitchFamily="34" charset="0"/>
            </a:rPr>
            <a:t>dan </a:t>
          </a:r>
          <a:r>
            <a:rPr lang="en-US" altLang="id-ID" sz="1200" b="1" kern="0" err="1">
              <a:latin typeface="Corbel" panose="020B0503020204020204" pitchFamily="34" charset="0"/>
              <a:cs typeface="Arial" pitchFamily="34" charset="0"/>
            </a:rPr>
            <a:t>ilegal</a:t>
          </a:r>
          <a:r>
            <a:rPr lang="en-US" altLang="id-ID" sz="1200" b="1" kern="0">
              <a:latin typeface="Corbel" panose="020B0503020204020204" pitchFamily="34" charset="0"/>
              <a:cs typeface="Arial" pitchFamily="34" charset="0"/>
            </a:rPr>
            <a:t> </a:t>
          </a:r>
          <a:r>
            <a:rPr lang="id-ID" altLang="id-ID" sz="1200" b="1" i="1" kern="0">
              <a:latin typeface="Corbel" panose="020B0503020204020204" pitchFamily="34" charset="0"/>
              <a:cs typeface="Arial" pitchFamily="34" charset="0"/>
            </a:rPr>
            <a:t>trading</a:t>
          </a:r>
          <a:endParaRPr lang="en-SG" sz="1200" kern="0">
            <a:latin typeface="Corbel" panose="020B0503020204020204" pitchFamily="34" charset="0"/>
          </a:endParaRPr>
        </a:p>
      </dsp:txBody>
      <dsp:txXfrm>
        <a:off x="83773" y="649802"/>
        <a:ext cx="1959485" cy="612339"/>
      </dsp:txXfrm>
    </dsp:sp>
    <dsp:sp modelId="{D18A2DA8-85F0-4D74-9898-3C2AF49F4F1E}">
      <dsp:nvSpPr>
        <dsp:cNvPr id="0" name=""/>
        <dsp:cNvSpPr/>
      </dsp:nvSpPr>
      <dsp:spPr>
        <a:xfrm>
          <a:off x="2128" y="561353"/>
          <a:ext cx="428637" cy="64295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67A39-633A-4199-9C1A-CDA9B0F10795}">
      <dsp:nvSpPr>
        <dsp:cNvPr id="0" name=""/>
        <dsp:cNvSpPr/>
      </dsp:nvSpPr>
      <dsp:spPr>
        <a:xfrm>
          <a:off x="2286592" y="649802"/>
          <a:ext cx="1959485" cy="6123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75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id-ID" sz="1200" b="1" kern="0">
              <a:latin typeface="Corbel" panose="020B0503020204020204" pitchFamily="34" charset="0"/>
              <a:cs typeface="Arial" pitchFamily="34" charset="0"/>
            </a:rPr>
            <a:t>2. Perbaikan tata kelola usaha produk industri kehutanan</a:t>
          </a:r>
          <a:endParaRPr lang="id-ID" sz="1200" b="1" kern="0">
            <a:latin typeface="Corbel" panose="020B0503020204020204" pitchFamily="34" charset="0"/>
            <a:cs typeface="Arial" pitchFamily="34" charset="0"/>
          </a:endParaRPr>
        </a:p>
      </dsp:txBody>
      <dsp:txXfrm>
        <a:off x="2286592" y="649802"/>
        <a:ext cx="1959485" cy="612339"/>
      </dsp:txXfrm>
    </dsp:sp>
    <dsp:sp modelId="{1F00B61E-79A9-4E5D-A6A0-EBDA1427A929}">
      <dsp:nvSpPr>
        <dsp:cNvPr id="0" name=""/>
        <dsp:cNvSpPr/>
      </dsp:nvSpPr>
      <dsp:spPr>
        <a:xfrm>
          <a:off x="2204947" y="561353"/>
          <a:ext cx="428637" cy="64295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21843-2F8C-4DBA-9475-CA6D86D781F6}">
      <dsp:nvSpPr>
        <dsp:cNvPr id="0" name=""/>
        <dsp:cNvSpPr/>
      </dsp:nvSpPr>
      <dsp:spPr>
        <a:xfrm>
          <a:off x="83773" y="1420669"/>
          <a:ext cx="1959485" cy="6123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75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id-ID" sz="1200" b="1" kern="0">
              <a:latin typeface="Corbel" panose="020B0503020204020204" pitchFamily="34" charset="0"/>
              <a:cs typeface="Arial" pitchFamily="34" charset="0"/>
            </a:rPr>
            <a:t>3. Kepastian jaminan legalitas kayu</a:t>
          </a:r>
          <a:endParaRPr lang="id-ID" sz="1200" b="1" kern="0">
            <a:latin typeface="Corbel" panose="020B0503020204020204" pitchFamily="34" charset="0"/>
            <a:cs typeface="Arial" pitchFamily="34" charset="0"/>
          </a:endParaRPr>
        </a:p>
      </dsp:txBody>
      <dsp:txXfrm>
        <a:off x="83773" y="1420669"/>
        <a:ext cx="1959485" cy="612339"/>
      </dsp:txXfrm>
    </dsp:sp>
    <dsp:sp modelId="{5DB90691-9FE2-437D-ACEF-F4F73A053A67}">
      <dsp:nvSpPr>
        <dsp:cNvPr id="0" name=""/>
        <dsp:cNvSpPr/>
      </dsp:nvSpPr>
      <dsp:spPr>
        <a:xfrm>
          <a:off x="2128" y="1332220"/>
          <a:ext cx="428637" cy="64295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56747-C75F-40CF-91AF-C161BD0F1D07}">
      <dsp:nvSpPr>
        <dsp:cNvPr id="0" name=""/>
        <dsp:cNvSpPr/>
      </dsp:nvSpPr>
      <dsp:spPr>
        <a:xfrm>
          <a:off x="2286592" y="1420669"/>
          <a:ext cx="1959485" cy="6123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75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id-ID" sz="1200" b="1" kern="0">
              <a:latin typeface="Corbel" panose="020B0503020204020204" pitchFamily="34" charset="0"/>
              <a:cs typeface="Arial" pitchFamily="34" charset="0"/>
            </a:rPr>
            <a:t>4. Meningkatkan martabat bangsa</a:t>
          </a:r>
          <a:endParaRPr lang="en-SG" sz="1200" b="1" kern="0">
            <a:latin typeface="Corbel" panose="020B0503020204020204" pitchFamily="34" charset="0"/>
            <a:cs typeface="Arial" pitchFamily="34" charset="0"/>
          </a:endParaRPr>
        </a:p>
      </dsp:txBody>
      <dsp:txXfrm>
        <a:off x="2286592" y="1420669"/>
        <a:ext cx="1959485" cy="612339"/>
      </dsp:txXfrm>
    </dsp:sp>
    <dsp:sp modelId="{ECC9124D-1C79-42DC-A0D9-70CB4B625EB2}">
      <dsp:nvSpPr>
        <dsp:cNvPr id="0" name=""/>
        <dsp:cNvSpPr/>
      </dsp:nvSpPr>
      <dsp:spPr>
        <a:xfrm>
          <a:off x="2204947" y="1332220"/>
          <a:ext cx="428637" cy="64295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2D626-5B8D-41C8-B7D7-86ADB5488D29}">
      <dsp:nvSpPr>
        <dsp:cNvPr id="0" name=""/>
        <dsp:cNvSpPr/>
      </dsp:nvSpPr>
      <dsp:spPr>
        <a:xfrm>
          <a:off x="1185183" y="2191536"/>
          <a:ext cx="1959485" cy="6123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75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id-ID" sz="1200" b="1" kern="0">
              <a:latin typeface="Corbel" panose="020B0503020204020204" pitchFamily="34" charset="0"/>
              <a:cs typeface="Arial" pitchFamily="34" charset="0"/>
            </a:rPr>
            <a:t>5. </a:t>
          </a:r>
          <a:r>
            <a:rPr lang="en-US" altLang="id-ID" sz="1200" b="1" kern="0">
              <a:latin typeface="Corbel" panose="020B0503020204020204" pitchFamily="34" charset="0"/>
              <a:cs typeface="Arial" pitchFamily="34" charset="0"/>
            </a:rPr>
            <a:t>P</a:t>
          </a:r>
          <a:r>
            <a:rPr lang="id-ID" altLang="id-ID" sz="1200" b="1" kern="0">
              <a:latin typeface="Corbel" panose="020B0503020204020204" pitchFamily="34" charset="0"/>
              <a:cs typeface="Arial" pitchFamily="34" charset="0"/>
            </a:rPr>
            <a:t>romosi kayu legal yang berasal dari sumber yang lestari</a:t>
          </a:r>
          <a:endParaRPr lang="en-SG" sz="1200" b="1" kern="0">
            <a:latin typeface="Corbel" panose="020B0503020204020204" pitchFamily="34" charset="0"/>
            <a:cs typeface="Arial" pitchFamily="34" charset="0"/>
          </a:endParaRPr>
        </a:p>
      </dsp:txBody>
      <dsp:txXfrm>
        <a:off x="1185183" y="2191536"/>
        <a:ext cx="1959485" cy="612339"/>
      </dsp:txXfrm>
    </dsp:sp>
    <dsp:sp modelId="{4096C930-592B-40DF-AF9B-4597A651B4A9}">
      <dsp:nvSpPr>
        <dsp:cNvPr id="0" name=""/>
        <dsp:cNvSpPr/>
      </dsp:nvSpPr>
      <dsp:spPr>
        <a:xfrm>
          <a:off x="1103537" y="2103087"/>
          <a:ext cx="428637" cy="64295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2FD76-F7A8-F64A-8DE8-4B02C177C355}">
      <dsp:nvSpPr>
        <dsp:cNvPr id="0" name=""/>
        <dsp:cNvSpPr/>
      </dsp:nvSpPr>
      <dsp:spPr>
        <a:xfrm>
          <a:off x="1166" y="2617"/>
          <a:ext cx="1038368" cy="4153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POHON</a:t>
          </a:r>
        </a:p>
      </dsp:txBody>
      <dsp:txXfrm>
        <a:off x="208840" y="2617"/>
        <a:ext cx="623021" cy="415347"/>
      </dsp:txXfrm>
    </dsp:sp>
    <dsp:sp modelId="{D502806B-7007-664B-9FF2-387C9A6C12A6}">
      <dsp:nvSpPr>
        <dsp:cNvPr id="0" name=""/>
        <dsp:cNvSpPr/>
      </dsp:nvSpPr>
      <dsp:spPr>
        <a:xfrm>
          <a:off x="935698" y="0"/>
          <a:ext cx="1038368" cy="4153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GELONDONG (Log)</a:t>
          </a:r>
        </a:p>
      </dsp:txBody>
      <dsp:txXfrm>
        <a:off x="1143372" y="0"/>
        <a:ext cx="623021" cy="415347"/>
      </dsp:txXfrm>
    </dsp:sp>
    <dsp:sp modelId="{5CA51D8A-884C-5244-9EF6-6935B26A5E8A}">
      <dsp:nvSpPr>
        <dsp:cNvPr id="0" name=""/>
        <dsp:cNvSpPr/>
      </dsp:nvSpPr>
      <dsp:spPr>
        <a:xfrm>
          <a:off x="1870230" y="2617"/>
          <a:ext cx="1038368" cy="4153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BALOK (Raw Material)</a:t>
          </a:r>
        </a:p>
      </dsp:txBody>
      <dsp:txXfrm>
        <a:off x="2077904" y="2617"/>
        <a:ext cx="623021" cy="415347"/>
      </dsp:txXfrm>
    </dsp:sp>
    <dsp:sp modelId="{E8AB9415-B420-974E-BA85-F816E222F99E}">
      <dsp:nvSpPr>
        <dsp:cNvPr id="0" name=""/>
        <dsp:cNvSpPr/>
      </dsp:nvSpPr>
      <dsp:spPr>
        <a:xfrm>
          <a:off x="2804762" y="2617"/>
          <a:ext cx="1038368" cy="4153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KOMPONEN</a:t>
          </a:r>
        </a:p>
      </dsp:txBody>
      <dsp:txXfrm>
        <a:off x="3012436" y="2617"/>
        <a:ext cx="623021" cy="415347"/>
      </dsp:txXfrm>
    </dsp:sp>
    <dsp:sp modelId="{C5D3B4BD-FA2D-EF46-80C7-3C242884CC8E}">
      <dsp:nvSpPr>
        <dsp:cNvPr id="0" name=""/>
        <dsp:cNvSpPr/>
      </dsp:nvSpPr>
      <dsp:spPr>
        <a:xfrm>
          <a:off x="3739294" y="2617"/>
          <a:ext cx="1038368" cy="4153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PRODUK JADI</a:t>
          </a:r>
        </a:p>
      </dsp:txBody>
      <dsp:txXfrm>
        <a:off x="3946968" y="2617"/>
        <a:ext cx="623021" cy="415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347345"/>
            <a:ext cx="10815319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7365" y="4978146"/>
            <a:ext cx="11177269" cy="101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fornian FB"/>
                <a:cs typeface="Californian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fornian FB"/>
                <a:cs typeface="Californian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fornian FB"/>
                <a:cs typeface="Californian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66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70" y="6663689"/>
            <a:ext cx="12192000" cy="195580"/>
          </a:xfrm>
          <a:custGeom>
            <a:avLst/>
            <a:gdLst/>
            <a:ahLst/>
            <a:cxnLst/>
            <a:rect l="l" t="t" r="r" b="b"/>
            <a:pathLst>
              <a:path w="12192000" h="195579">
                <a:moveTo>
                  <a:pt x="0" y="195580"/>
                </a:moveTo>
                <a:lnTo>
                  <a:pt x="12192000" y="195580"/>
                </a:lnTo>
                <a:lnTo>
                  <a:pt x="12192000" y="0"/>
                </a:lnTo>
                <a:lnTo>
                  <a:pt x="0" y="0"/>
                </a:lnTo>
                <a:lnTo>
                  <a:pt x="0" y="1955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70" y="6663689"/>
            <a:ext cx="12192000" cy="195580"/>
          </a:xfrm>
          <a:custGeom>
            <a:avLst/>
            <a:gdLst/>
            <a:ahLst/>
            <a:cxnLst/>
            <a:rect l="l" t="t" r="r" b="b"/>
            <a:pathLst>
              <a:path w="12192000" h="195579">
                <a:moveTo>
                  <a:pt x="0" y="195580"/>
                </a:moveTo>
                <a:lnTo>
                  <a:pt x="12192000" y="195580"/>
                </a:lnTo>
                <a:lnTo>
                  <a:pt x="12192000" y="0"/>
                </a:lnTo>
                <a:lnTo>
                  <a:pt x="0" y="0"/>
                </a:lnTo>
                <a:lnTo>
                  <a:pt x="0" y="195580"/>
                </a:lnTo>
                <a:close/>
              </a:path>
            </a:pathLst>
          </a:custGeom>
          <a:ln w="762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7933-5874-4611-86D3-C2496485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F8E69-AE53-41DE-ADC3-DCD819C68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EB519-5295-43FE-A5C7-2D7A875D3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C8033-6092-4E77-86A6-DA9B3B66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E7C9-9810-49CB-9FF7-6573D1A31440}" type="datetimeFigureOut">
              <a:rPr lang="en-ID" smtClean="0"/>
              <a:t>26/09/2024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7FB8B-3FAF-4F2A-A1CE-E6C371D5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D67FC-FDF8-49C8-8889-D692454A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9CB7-92CF-433C-AAD6-9E327F7E4E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058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8716" y="226948"/>
            <a:ext cx="8358505" cy="52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fornian FB"/>
                <a:cs typeface="Californian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205" y="2010806"/>
            <a:ext cx="11959589" cy="243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923144" y="6006398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2800" y="2671837"/>
            <a:ext cx="95885" cy="1886479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68619" y="2137806"/>
            <a:ext cx="2306064" cy="379657"/>
            <a:chOff x="0" y="0"/>
            <a:chExt cx="825638" cy="1359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5638" cy="154978"/>
            </a:xfrm>
            <a:prstGeom prst="rect">
              <a:avLst/>
            </a:prstGeom>
          </p:spPr>
          <p:txBody>
            <a:bodyPr lIns="37370" tIns="37370" rIns="37370" bIns="37370" rtlCol="0" anchor="ctr"/>
            <a:lstStyle/>
            <a:p>
              <a:pPr algn="ctr">
                <a:lnSpc>
                  <a:spcPts val="2080"/>
                </a:lnSpc>
              </a:pPr>
              <a:r>
                <a:rPr lang="en-US" sz="16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Proker 2024-2027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82365C8-DF2D-4483-A737-A810A7B25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33" y="0"/>
            <a:ext cx="11247967" cy="6985000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-1851914" y="-138047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19200" y="4602061"/>
            <a:ext cx="5702570" cy="31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7"/>
              </a:lnSpc>
            </a:pPr>
            <a:r>
              <a:rPr lang="en-US" sz="1926" spc="96" dirty="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www.jpik.or.id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8618" y="2674947"/>
            <a:ext cx="8051581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52"/>
              </a:lnSpc>
            </a:pPr>
            <a:r>
              <a:rPr lang="en-US" sz="3805" b="1" dirty="0">
                <a:solidFill>
                  <a:schemeClr val="bg1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LEGALITAS KAYU</a:t>
            </a:r>
          </a:p>
          <a:p>
            <a:pPr>
              <a:lnSpc>
                <a:spcPts val="3652"/>
              </a:lnSpc>
            </a:pPr>
            <a:r>
              <a:rPr lang="en-US" sz="3805" b="1" dirty="0">
                <a:solidFill>
                  <a:schemeClr val="bg1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DAN CELAH PELANGGARAN PERUSAHAAN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35D8CA78-7EF2-4CC1-8ED0-1224529266BE}"/>
              </a:ext>
            </a:extLst>
          </p:cNvPr>
          <p:cNvSpPr txBox="1"/>
          <p:nvPr/>
        </p:nvSpPr>
        <p:spPr>
          <a:xfrm>
            <a:off x="1168618" y="4286077"/>
            <a:ext cx="6222782" cy="315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7"/>
              </a:lnSpc>
            </a:pPr>
            <a:r>
              <a:rPr lang="en-US" sz="1926" spc="96" dirty="0" err="1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  <a:cs typeface="Open Sauce"/>
                <a:sym typeface="Open Sauce"/>
              </a:rPr>
              <a:t>Jaringan</a:t>
            </a:r>
            <a:r>
              <a:rPr lang="en-US" sz="1926" spc="96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  <a:cs typeface="Open Sauce"/>
                <a:sym typeface="Open Sauce"/>
              </a:rPr>
              <a:t> </a:t>
            </a:r>
            <a:r>
              <a:rPr lang="en-US" sz="1926" spc="96" dirty="0" err="1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  <a:cs typeface="Open Sauce"/>
                <a:sym typeface="Open Sauce"/>
              </a:rPr>
              <a:t>Pemantau</a:t>
            </a:r>
            <a:r>
              <a:rPr lang="en-US" sz="1926" spc="96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  <a:cs typeface="Open Sauce"/>
                <a:sym typeface="Open Sauce"/>
              </a:rPr>
              <a:t> </a:t>
            </a:r>
            <a:r>
              <a:rPr lang="en-US" sz="1926" spc="96" dirty="0" err="1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  <a:cs typeface="Open Sauce"/>
                <a:sym typeface="Open Sauce"/>
              </a:rPr>
              <a:t>Independen</a:t>
            </a:r>
            <a:r>
              <a:rPr lang="en-US" sz="1926" spc="96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  <a:cs typeface="Open Sauce"/>
                <a:sym typeface="Open Sauce"/>
              </a:rPr>
              <a:t> </a:t>
            </a:r>
            <a:r>
              <a:rPr lang="en-US" sz="1926" spc="96" dirty="0" err="1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  <a:cs typeface="Open Sauce"/>
                <a:sym typeface="Open Sauce"/>
              </a:rPr>
              <a:t>Kehutanan</a:t>
            </a:r>
            <a:r>
              <a:rPr lang="en-US" sz="1926" spc="96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  <a:cs typeface="Open Sauce"/>
                <a:sym typeface="Open Sauce"/>
              </a:rPr>
              <a:t> (JPIK)</a:t>
            </a:r>
          </a:p>
        </p:txBody>
      </p:sp>
      <p:pic>
        <p:nvPicPr>
          <p:cNvPr id="26" name="Content Placeholder 22">
            <a:extLst>
              <a:ext uri="{FF2B5EF4-FFF2-40B4-BE49-F238E27FC236}">
                <a16:creationId xmlns:a16="http://schemas.microsoft.com/office/drawing/2014/main" id="{58D1DC1A-E622-49DA-BA08-40163ECDA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8" y="279164"/>
            <a:ext cx="2155451" cy="13888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747" y="1144230"/>
            <a:ext cx="6584617" cy="5179297"/>
            <a:chOff x="1115616" y="1556792"/>
            <a:chExt cx="7034271" cy="4938440"/>
          </a:xfrm>
        </p:grpSpPr>
        <p:sp>
          <p:nvSpPr>
            <p:cNvPr id="5" name="Shape 79"/>
            <p:cNvSpPr/>
            <p:nvPr/>
          </p:nvSpPr>
          <p:spPr>
            <a:xfrm flipH="1" flipV="1">
              <a:off x="3295271" y="4010520"/>
              <a:ext cx="2682305" cy="1"/>
            </a:xfrm>
            <a:prstGeom prst="line">
              <a:avLst/>
            </a:prstGeom>
            <a:ln w="50800">
              <a:solidFill>
                <a:srgbClr val="002060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2600"/>
              </a:pPr>
              <a:endParaRPr sz="2600" kern="0">
                <a:solidFill>
                  <a:srgbClr val="FFFFFF"/>
                </a:solidFill>
                <a:latin typeface="+mj-lt"/>
                <a:sym typeface="Helvetica Light"/>
              </a:endParaRPr>
            </a:p>
          </p:txBody>
        </p:sp>
        <p:sp>
          <p:nvSpPr>
            <p:cNvPr id="6" name="Shape 80"/>
            <p:cNvSpPr/>
            <p:nvPr/>
          </p:nvSpPr>
          <p:spPr>
            <a:xfrm flipH="1" flipV="1">
              <a:off x="2394044" y="5194976"/>
              <a:ext cx="4484759" cy="1"/>
            </a:xfrm>
            <a:prstGeom prst="line">
              <a:avLst/>
            </a:prstGeom>
            <a:ln w="50800">
              <a:solidFill>
                <a:srgbClr val="003366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2600"/>
              </a:pPr>
              <a:endParaRPr sz="2600" kern="0">
                <a:solidFill>
                  <a:srgbClr val="FFFFFF"/>
                </a:solidFill>
                <a:latin typeface="+mj-lt"/>
                <a:sym typeface="Helvetica Light"/>
              </a:endParaRPr>
            </a:p>
          </p:txBody>
        </p:sp>
        <p:sp>
          <p:nvSpPr>
            <p:cNvPr id="7" name="Shape 81"/>
            <p:cNvSpPr/>
            <p:nvPr/>
          </p:nvSpPr>
          <p:spPr>
            <a:xfrm>
              <a:off x="1115616" y="1556792"/>
              <a:ext cx="7034271" cy="16716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600"/>
              </a:lvl1pPr>
            </a:lstStyle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endParaRPr lang="fi-FI" sz="2400" b="1" dirty="0">
                <a:latin typeface="+mj-lt"/>
              </a:endParaRPr>
            </a:p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fi-FI" sz="1800" b="1" dirty="0">
                  <a:latin typeface="+mj-lt"/>
                </a:rPr>
                <a:t>Sistem Verifikasi Legalitas dan Kelestarian </a:t>
              </a:r>
              <a:r>
                <a:rPr lang="fi-FI" sz="1800" dirty="0">
                  <a:latin typeface="+mj-lt"/>
                </a:rPr>
                <a:t>(SVLK) adalah sistem untuk memastikan kredibilitas penjaminan hasil hutan, ketelusuran hasil hutan</a:t>
              </a:r>
              <a:r>
                <a:rPr lang="fi-FI" sz="1800" b="1" dirty="0">
                  <a:latin typeface="+mj-lt"/>
                </a:rPr>
                <a:t> </a:t>
              </a:r>
              <a:r>
                <a:rPr lang="en-US" sz="1800" dirty="0">
                  <a:latin typeface="+mj-lt"/>
                </a:rPr>
                <a:t>dan </a:t>
              </a:r>
              <a:r>
                <a:rPr lang="en-US" sz="1800" dirty="0" err="1">
                  <a:latin typeface="+mj-lt"/>
                </a:rPr>
                <a:t>atau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kelestarian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pengelolaan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hutan</a:t>
              </a:r>
              <a:r>
                <a:rPr lang="en-US" sz="1800" dirty="0">
                  <a:latin typeface="+mj-lt"/>
                </a:rPr>
                <a:t>. (</a:t>
              </a:r>
              <a:r>
                <a:rPr lang="en-US" sz="1800" dirty="0" err="1">
                  <a:latin typeface="+mj-lt"/>
                </a:rPr>
                <a:t>PermenLHK</a:t>
              </a:r>
              <a:r>
                <a:rPr lang="en-US" sz="1800" dirty="0">
                  <a:latin typeface="+mj-lt"/>
                </a:rPr>
                <a:t> 08/2021 </a:t>
              </a:r>
              <a:r>
                <a:rPr lang="en-US" sz="1800" dirty="0" err="1">
                  <a:latin typeface="+mj-lt"/>
                </a:rPr>
                <a:t>tentang</a:t>
              </a:r>
              <a:r>
                <a:rPr lang="en-US" sz="1800" dirty="0">
                  <a:latin typeface="+mj-lt"/>
                </a:rPr>
                <a:t> tata </a:t>
              </a:r>
              <a:r>
                <a:rPr lang="en-US" sz="1800" dirty="0" err="1">
                  <a:latin typeface="+mj-lt"/>
                </a:rPr>
                <a:t>hutan</a:t>
              </a:r>
              <a:r>
                <a:rPr lang="en-US" sz="1800" dirty="0">
                  <a:latin typeface="+mj-lt"/>
                </a:rPr>
                <a:t> dan </a:t>
              </a:r>
              <a:r>
                <a:rPr lang="en-US" sz="1800" dirty="0" err="1">
                  <a:latin typeface="+mj-lt"/>
                </a:rPr>
                <a:t>rencana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pengelolaan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hutan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serta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pemanfaatan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hutan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1800" dirty="0" err="1">
                  <a:latin typeface="+mj-lt"/>
                </a:rPr>
                <a:t>lindung</a:t>
              </a:r>
              <a:r>
                <a:rPr lang="en-US" sz="1800" dirty="0">
                  <a:latin typeface="+mj-lt"/>
                </a:rPr>
                <a:t> dan </a:t>
              </a:r>
              <a:r>
                <a:rPr lang="en-US" sz="1800" dirty="0" err="1">
                  <a:latin typeface="+mj-lt"/>
                </a:rPr>
                <a:t>produksi</a:t>
              </a:r>
              <a:r>
                <a:rPr lang="en-US" sz="1800" dirty="0">
                  <a:latin typeface="+mj-lt"/>
                </a:rPr>
                <a:t> )</a:t>
              </a:r>
            </a:p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+mj-lt"/>
                <a:sym typeface="Helvetica Light"/>
              </a:endParaRPr>
            </a:p>
          </p:txBody>
        </p:sp>
        <p:sp>
          <p:nvSpPr>
            <p:cNvPr id="8" name="Shape 82"/>
            <p:cNvSpPr/>
            <p:nvPr/>
          </p:nvSpPr>
          <p:spPr>
            <a:xfrm>
              <a:off x="1494744" y="3442089"/>
              <a:ext cx="1814346" cy="113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500"/>
              </a:lvl1pPr>
            </a:lstStyle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b="1" kern="0">
                  <a:solidFill>
                    <a:srgbClr val="FFFFFF"/>
                  </a:solidFill>
                  <a:latin typeface="+mj-lt"/>
                  <a:sym typeface="Helvetica Light"/>
                </a:rPr>
                <a:t>Kelestarian</a:t>
              </a:r>
            </a:p>
          </p:txBody>
        </p:sp>
        <p:sp>
          <p:nvSpPr>
            <p:cNvPr id="9" name="Shape 83"/>
            <p:cNvSpPr/>
            <p:nvPr/>
          </p:nvSpPr>
          <p:spPr>
            <a:xfrm>
              <a:off x="3729251" y="3442089"/>
              <a:ext cx="1814346" cy="113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500"/>
              </a:lvl1pPr>
            </a:lstStyle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b="1" kern="0">
                  <a:solidFill>
                    <a:srgbClr val="FFFFFF"/>
                  </a:solidFill>
                  <a:latin typeface="+mj-lt"/>
                  <a:sym typeface="Helvetica Light"/>
                </a:rPr>
                <a:t>Legalitas</a:t>
              </a:r>
            </a:p>
          </p:txBody>
        </p:sp>
        <p:sp>
          <p:nvSpPr>
            <p:cNvPr id="10" name="Shape 84"/>
            <p:cNvSpPr/>
            <p:nvPr/>
          </p:nvSpPr>
          <p:spPr>
            <a:xfrm>
              <a:off x="5963759" y="3442089"/>
              <a:ext cx="1814346" cy="113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500"/>
              </a:lvl1pPr>
            </a:lstStyle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b="1" kern="0">
                  <a:solidFill>
                    <a:srgbClr val="FFFFFF"/>
                  </a:solidFill>
                  <a:latin typeface="+mj-lt"/>
                  <a:sym typeface="Helvetica Light"/>
                </a:rPr>
                <a:t>Ketelusuran</a:t>
              </a:r>
            </a:p>
          </p:txBody>
        </p:sp>
        <p:sp>
          <p:nvSpPr>
            <p:cNvPr id="11" name="Shape 85"/>
            <p:cNvSpPr/>
            <p:nvPr/>
          </p:nvSpPr>
          <p:spPr>
            <a:xfrm>
              <a:off x="2925118" y="4792642"/>
              <a:ext cx="817503" cy="784410"/>
            </a:xfrm>
            <a:prstGeom prst="rect">
              <a:avLst/>
            </a:prstGeom>
            <a:solidFill>
              <a:srgbClr val="00A6AC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/>
              </a:lvl1pPr>
            </a:lstStyle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b="1" kern="0">
                  <a:solidFill>
                    <a:srgbClr val="FFFFFF"/>
                  </a:solidFill>
                  <a:latin typeface="+mj-lt"/>
                  <a:sym typeface="Helvetica Light"/>
                </a:rPr>
                <a:t>PHL</a:t>
              </a:r>
            </a:p>
          </p:txBody>
        </p:sp>
        <p:sp>
          <p:nvSpPr>
            <p:cNvPr id="12" name="Shape 86"/>
            <p:cNvSpPr/>
            <p:nvPr/>
          </p:nvSpPr>
          <p:spPr>
            <a:xfrm>
              <a:off x="4227672" y="4792642"/>
              <a:ext cx="817503" cy="784410"/>
            </a:xfrm>
            <a:prstGeom prst="rect">
              <a:avLst/>
            </a:prstGeom>
            <a:solidFill>
              <a:srgbClr val="00A6AC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/>
              </a:lvl1pPr>
            </a:lstStyle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b="1" kern="0">
                  <a:solidFill>
                    <a:srgbClr val="FFFFFF"/>
                  </a:solidFill>
                  <a:latin typeface="+mj-lt"/>
                  <a:sym typeface="Helvetica Light"/>
                </a:rPr>
                <a:t>VLK</a:t>
              </a:r>
            </a:p>
          </p:txBody>
        </p:sp>
        <p:sp>
          <p:nvSpPr>
            <p:cNvPr id="13" name="Shape 87"/>
            <p:cNvSpPr/>
            <p:nvPr/>
          </p:nvSpPr>
          <p:spPr>
            <a:xfrm>
              <a:off x="5530227" y="4792642"/>
              <a:ext cx="817503" cy="784410"/>
            </a:xfrm>
            <a:prstGeom prst="rect">
              <a:avLst/>
            </a:prstGeom>
            <a:solidFill>
              <a:srgbClr val="00A6AC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/>
              </a:lvl1pPr>
            </a:lstStyle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b="1" kern="0">
                  <a:solidFill>
                    <a:srgbClr val="FFFFFF"/>
                  </a:solidFill>
                  <a:latin typeface="+mj-lt"/>
                  <a:sym typeface="Helvetica Light"/>
                </a:rPr>
                <a:t>DKP</a:t>
              </a:r>
            </a:p>
          </p:txBody>
        </p:sp>
        <p:sp>
          <p:nvSpPr>
            <p:cNvPr id="14" name="Shape 88"/>
            <p:cNvSpPr/>
            <p:nvPr/>
          </p:nvSpPr>
          <p:spPr>
            <a:xfrm flipV="1">
              <a:off x="2401916" y="4571135"/>
              <a:ext cx="1" cy="617961"/>
            </a:xfrm>
            <a:prstGeom prst="line">
              <a:avLst/>
            </a:prstGeom>
            <a:ln w="50800">
              <a:solidFill>
                <a:srgbClr val="002060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2600"/>
              </a:pPr>
              <a:endParaRPr sz="2600" kern="0">
                <a:solidFill>
                  <a:srgbClr val="FFFFFF"/>
                </a:solidFill>
                <a:latin typeface="+mj-lt"/>
                <a:sym typeface="Helvetica Light"/>
              </a:endParaRPr>
            </a:p>
          </p:txBody>
        </p:sp>
        <p:sp>
          <p:nvSpPr>
            <p:cNvPr id="15" name="Shape 89"/>
            <p:cNvSpPr/>
            <p:nvPr/>
          </p:nvSpPr>
          <p:spPr>
            <a:xfrm flipV="1">
              <a:off x="6870931" y="4570140"/>
              <a:ext cx="1" cy="617961"/>
            </a:xfrm>
            <a:prstGeom prst="line">
              <a:avLst/>
            </a:prstGeom>
            <a:ln w="50800">
              <a:solidFill>
                <a:srgbClr val="003366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2600"/>
              </a:pPr>
              <a:endParaRPr sz="2600" kern="0">
                <a:solidFill>
                  <a:srgbClr val="FFFFFF"/>
                </a:solidFill>
                <a:latin typeface="+mj-lt"/>
                <a:sym typeface="Helvetica Light"/>
              </a:endParaRPr>
            </a:p>
          </p:txBody>
        </p:sp>
        <p:sp>
          <p:nvSpPr>
            <p:cNvPr id="16" name="Shape 90"/>
            <p:cNvSpPr/>
            <p:nvPr/>
          </p:nvSpPr>
          <p:spPr>
            <a:xfrm>
              <a:off x="2428896" y="5877272"/>
              <a:ext cx="4375352" cy="617960"/>
            </a:xfrm>
            <a:prstGeom prst="rect">
              <a:avLst/>
            </a:prstGeom>
            <a:solidFill>
              <a:srgbClr val="BC8027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/>
              </a:lvl1pPr>
            </a:lstStyle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sz="2000" b="1" kern="0" err="1">
                  <a:solidFill>
                    <a:srgbClr val="FFFFFF"/>
                  </a:solidFill>
                  <a:latin typeface="+mj-lt"/>
                  <a:sym typeface="Helvetica Light"/>
                </a:rPr>
                <a:t>Perbaikan</a:t>
              </a:r>
              <a:r>
                <a:rPr sz="2000" b="1" kern="0">
                  <a:solidFill>
                    <a:srgbClr val="FFFFFF"/>
                  </a:solidFill>
                  <a:latin typeface="+mj-lt"/>
                  <a:sym typeface="Helvetica Light"/>
                </a:rPr>
                <a:t> Tata </a:t>
              </a:r>
              <a:r>
                <a:rPr sz="2000" b="1" kern="0" err="1">
                  <a:solidFill>
                    <a:srgbClr val="FFFFFF"/>
                  </a:solidFill>
                  <a:latin typeface="+mj-lt"/>
                  <a:sym typeface="Helvetica Light"/>
                </a:rPr>
                <a:t>Kelola</a:t>
              </a:r>
              <a:r>
                <a:rPr sz="2000" b="1" kern="0">
                  <a:solidFill>
                    <a:srgbClr val="FFFFFF"/>
                  </a:solidFill>
                  <a:latin typeface="+mj-lt"/>
                  <a:sym typeface="Helvetica Light"/>
                </a:rPr>
                <a:t> </a:t>
              </a:r>
              <a:r>
                <a:rPr sz="2000" b="1" kern="0" err="1">
                  <a:solidFill>
                    <a:srgbClr val="FFFFFF"/>
                  </a:solidFill>
                  <a:latin typeface="+mj-lt"/>
                  <a:sym typeface="Helvetica Light"/>
                </a:rPr>
                <a:t>Kehutanan</a:t>
              </a:r>
              <a:endParaRPr sz="2000" b="1" kern="0">
                <a:solidFill>
                  <a:srgbClr val="FFFFFF"/>
                </a:solidFill>
                <a:latin typeface="+mj-lt"/>
                <a:sym typeface="Helvetica Light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4854" y="412075"/>
            <a:ext cx="10515600" cy="732155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SVLK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2005" y="866324"/>
            <a:ext cx="4248206" cy="3365229"/>
            <a:chOff x="7408041" y="2702513"/>
            <a:chExt cx="4248206" cy="3796060"/>
          </a:xfrm>
        </p:grpSpPr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8075411" y="2829572"/>
              <a:ext cx="2604372" cy="4001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1pPr>
              <a:lvl2pPr marL="742950" indent="-285750"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2pPr>
              <a:lvl3pPr marL="1143000" indent="-228600"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3pPr>
              <a:lvl4pPr marL="1600200" indent="-228600"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4pPr>
              <a:lvl5pPr marL="2057400" indent="-228600"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Calibri" panose="020F0502020204030204" pitchFamily="34" charset="0"/>
                  <a:sym typeface="Helvetica Light"/>
                </a:defRPr>
              </a:lvl9pPr>
            </a:lstStyle>
            <a:p>
              <a:pPr algn="ctr" eaLnBrk="1"/>
              <a:r>
                <a:rPr lang="id-ID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Tujuan SVLK</a:t>
              </a:r>
            </a:p>
          </p:txBody>
        </p:sp>
        <p:graphicFrame>
          <p:nvGraphicFramePr>
            <p:cNvPr id="3" name="Diagram 2"/>
            <p:cNvGraphicFramePr/>
            <p:nvPr/>
          </p:nvGraphicFramePr>
          <p:xfrm>
            <a:off x="7408041" y="2702513"/>
            <a:ext cx="4248206" cy="37960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99930-AB0D-40A5-8EF4-7134BC1DF70D}"/>
              </a:ext>
            </a:extLst>
          </p:cNvPr>
          <p:cNvSpPr txBox="1">
            <a:spLocks/>
          </p:cNvSpPr>
          <p:nvPr/>
        </p:nvSpPr>
        <p:spPr>
          <a:xfrm>
            <a:off x="6706410" y="4407775"/>
            <a:ext cx="5332785" cy="1916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/>
              <a:t>Syarat</a:t>
            </a:r>
            <a:r>
              <a:rPr lang="en-US" sz="1400" b="1" dirty="0"/>
              <a:t> </a:t>
            </a:r>
            <a:r>
              <a:rPr lang="en-US" sz="1400" b="1" dirty="0" err="1"/>
              <a:t>Minimalis</a:t>
            </a:r>
            <a:r>
              <a:rPr lang="en-US" sz="1400" b="1" dirty="0"/>
              <a:t> </a:t>
            </a:r>
            <a:r>
              <a:rPr lang="en-US" sz="1400" b="1" dirty="0" err="1"/>
              <a:t>Hutan</a:t>
            </a:r>
            <a:r>
              <a:rPr lang="en-US" sz="1400" b="1" dirty="0"/>
              <a:t> Lestari </a:t>
            </a:r>
            <a:r>
              <a:rPr lang="en-US" sz="1400" b="1" dirty="0" err="1"/>
              <a:t>meliputi</a:t>
            </a:r>
            <a:r>
              <a:rPr lang="en-US" sz="1400" b="1" dirty="0"/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1200" dirty="0"/>
              <a:t>Tata Batas </a:t>
            </a:r>
            <a:r>
              <a:rPr lang="en-ID" sz="1200" dirty="0" err="1"/>
              <a:t>kawasan</a:t>
            </a:r>
            <a:r>
              <a:rPr lang="en-ID" sz="1200" dirty="0"/>
              <a:t> </a:t>
            </a:r>
            <a:r>
              <a:rPr lang="en-ID" sz="1200" dirty="0" err="1"/>
              <a:t>hutan</a:t>
            </a:r>
            <a:r>
              <a:rPr lang="en-ID" sz="1200" dirty="0"/>
              <a:t> yang legitimate dan nihil </a:t>
            </a:r>
            <a:r>
              <a:rPr lang="en-ID" sz="1200" dirty="0" err="1"/>
              <a:t>konflik</a:t>
            </a:r>
            <a:r>
              <a:rPr lang="en-ID" sz="12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1200" dirty="0" err="1"/>
              <a:t>Tidak</a:t>
            </a:r>
            <a:r>
              <a:rPr lang="en-ID" sz="1200" dirty="0"/>
              <a:t> over cutting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semua</a:t>
            </a:r>
            <a:r>
              <a:rPr lang="en-ID" sz="1200" dirty="0"/>
              <a:t> </a:t>
            </a:r>
            <a:r>
              <a:rPr lang="en-ID" sz="1200" dirty="0" err="1"/>
              <a:t>hasil</a:t>
            </a:r>
            <a:r>
              <a:rPr lang="en-ID" sz="1200" dirty="0"/>
              <a:t> </a:t>
            </a:r>
            <a:r>
              <a:rPr lang="en-ID" sz="1200" dirty="0" err="1"/>
              <a:t>hutan</a:t>
            </a:r>
            <a:r>
              <a:rPr lang="en-ID" sz="1200" dirty="0"/>
              <a:t> </a:t>
            </a:r>
            <a:r>
              <a:rPr lang="en-ID" sz="1200" dirty="0" err="1"/>
              <a:t>kayu</a:t>
            </a:r>
            <a:r>
              <a:rPr lang="en-ID" sz="1200" dirty="0"/>
              <a:t> (HHK) dan HHBK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1200" dirty="0" err="1"/>
              <a:t>Reforetasi</a:t>
            </a:r>
            <a:r>
              <a:rPr lang="en-ID" sz="1200" dirty="0"/>
              <a:t> yang </a:t>
            </a:r>
            <a:r>
              <a:rPr lang="en-ID" sz="1200" dirty="0" err="1"/>
              <a:t>berkelanjutan</a:t>
            </a:r>
            <a:r>
              <a:rPr lang="en-ID" sz="1200" dirty="0"/>
              <a:t> dan </a:t>
            </a:r>
            <a:r>
              <a:rPr lang="en-ID" sz="1200" dirty="0" err="1"/>
              <a:t>pemeliharaan</a:t>
            </a:r>
            <a:endParaRPr lang="en-ID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D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err="1"/>
              <a:t>Ketiga</a:t>
            </a:r>
            <a:r>
              <a:rPr lang="en-US" sz="1400" b="1" dirty="0"/>
              <a:t> </a:t>
            </a:r>
            <a:r>
              <a:rPr lang="en-US" sz="1400" b="1" dirty="0" err="1"/>
              <a:t>syarat</a:t>
            </a:r>
            <a:r>
              <a:rPr lang="en-US" sz="1400" b="1" dirty="0"/>
              <a:t> </a:t>
            </a:r>
            <a:r>
              <a:rPr lang="en-US" sz="1400" b="1" dirty="0" err="1"/>
              <a:t>minimalis</a:t>
            </a:r>
            <a:r>
              <a:rPr lang="en-US" sz="1400" b="1" dirty="0"/>
              <a:t> </a:t>
            </a:r>
            <a:r>
              <a:rPr lang="en-US" sz="1400" b="1" dirty="0" err="1"/>
              <a:t>tersebut</a:t>
            </a:r>
            <a:r>
              <a:rPr lang="en-US" sz="1400" b="1" dirty="0"/>
              <a:t> </a:t>
            </a:r>
            <a:r>
              <a:rPr lang="en-US" sz="1400" b="1" dirty="0" err="1"/>
              <a:t>dicapai</a:t>
            </a:r>
            <a:r>
              <a:rPr lang="en-US" sz="1400" b="1" dirty="0"/>
              <a:t> </a:t>
            </a:r>
            <a:r>
              <a:rPr lang="en-US" sz="1400" b="1" dirty="0" err="1"/>
              <a:t>maka</a:t>
            </a:r>
            <a:r>
              <a:rPr lang="en-US" sz="1400" b="1" dirty="0"/>
              <a:t> HASIL HUTAN KAYU yang </a:t>
            </a:r>
            <a:r>
              <a:rPr lang="en-US" sz="1400" b="1" dirty="0" err="1"/>
              <a:t>dikelola</a:t>
            </a:r>
            <a:r>
              <a:rPr lang="en-US" sz="1400" b="1" dirty="0"/>
              <a:t> dan </a:t>
            </a:r>
            <a:r>
              <a:rPr lang="en-US" sz="1400" b="1" dirty="0" err="1"/>
              <a:t>dimanfaatkan</a:t>
            </a:r>
            <a:r>
              <a:rPr lang="en-US" sz="1400" b="1" dirty="0"/>
              <a:t> oleh unit </a:t>
            </a:r>
            <a:r>
              <a:rPr lang="en-US" sz="1400" b="1" dirty="0" err="1"/>
              <a:t>manajemen</a:t>
            </a:r>
            <a:r>
              <a:rPr lang="en-US" sz="1400" b="1" dirty="0"/>
              <a:t> yang </a:t>
            </a:r>
            <a:r>
              <a:rPr lang="en-US" sz="1400" b="1" dirty="0" err="1"/>
              <a:t>bersetifikasi</a:t>
            </a:r>
            <a:r>
              <a:rPr lang="en-US" sz="1400" b="1" dirty="0"/>
              <a:t> PHL/SVLK </a:t>
            </a:r>
            <a:r>
              <a:rPr lang="en-US" sz="1400" b="1" dirty="0" err="1"/>
              <a:t>akan</a:t>
            </a:r>
            <a:r>
              <a:rPr lang="en-US" sz="1400" b="1" dirty="0"/>
              <a:t> MEMENUHI KELESTARIAN YANG SESUNGGUHNYA.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endParaRPr lang="en-US" sz="1100" dirty="0"/>
          </a:p>
          <a:p>
            <a:pPr>
              <a:buFontTx/>
              <a:buChar char="-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595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990" y="1659889"/>
            <a:ext cx="5501640" cy="1920241"/>
          </a:xfrm>
          <a:custGeom>
            <a:avLst/>
            <a:gdLst/>
            <a:ahLst/>
            <a:cxnLst/>
            <a:rect l="l" t="t" r="r" b="b"/>
            <a:pathLst>
              <a:path w="5501640" h="1719579">
                <a:moveTo>
                  <a:pt x="0" y="1719579"/>
                </a:moveTo>
                <a:lnTo>
                  <a:pt x="5501640" y="1719579"/>
                </a:lnTo>
                <a:lnTo>
                  <a:pt x="5501640" y="0"/>
                </a:lnTo>
                <a:lnTo>
                  <a:pt x="0" y="0"/>
                </a:lnTo>
                <a:lnTo>
                  <a:pt x="0" y="1719579"/>
                </a:lnTo>
                <a:close/>
              </a:path>
            </a:pathLst>
          </a:custGeom>
          <a:ln w="761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8610" y="2066290"/>
            <a:ext cx="4098290" cy="128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Dokumen Angkut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→</a:t>
            </a:r>
            <a:r>
              <a:rPr sz="1400" spc="-10" dirty="0">
                <a:latin typeface="Calibri"/>
                <a:cs typeface="Calibri"/>
              </a:rPr>
              <a:t>SKSHHK</a:t>
            </a:r>
            <a:r>
              <a:rPr lang="en-US" sz="1400" spc="-10" dirty="0">
                <a:latin typeface="Calibri"/>
                <a:cs typeface="Calibri"/>
              </a:rPr>
              <a:t>/</a:t>
            </a:r>
            <a:r>
              <a:rPr sz="1400" spc="-10" dirty="0">
                <a:latin typeface="Calibri"/>
                <a:cs typeface="Calibri"/>
              </a:rPr>
              <a:t>DKP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91700"/>
              </a:lnSpc>
              <a:spcBef>
                <a:spcPts val="600"/>
              </a:spcBef>
            </a:pPr>
            <a:r>
              <a:rPr sz="1400" b="1" spc="-10" dirty="0">
                <a:latin typeface="Calibri"/>
                <a:cs typeface="Calibri"/>
              </a:rPr>
              <a:t>Pelanggaran </a:t>
            </a:r>
            <a:r>
              <a:rPr sz="1400" b="1" spc="-5" dirty="0">
                <a:latin typeface="Calibri"/>
                <a:cs typeface="Calibri"/>
              </a:rPr>
              <a:t>dilapangan </a:t>
            </a:r>
            <a:r>
              <a:rPr sz="1400" spc="-30" dirty="0">
                <a:latin typeface="Microsoft Sans Serif"/>
                <a:cs typeface="Microsoft Sans Serif"/>
              </a:rPr>
              <a:t>→ </a:t>
            </a:r>
            <a:r>
              <a:rPr sz="1400" dirty="0">
                <a:latin typeface="Calibri"/>
                <a:cs typeface="Calibri"/>
              </a:rPr>
              <a:t>Penggunaan </a:t>
            </a:r>
            <a:r>
              <a:rPr sz="1400" spc="-5" dirty="0">
                <a:latin typeface="Calibri"/>
                <a:cs typeface="Calibri"/>
              </a:rPr>
              <a:t>dokumen  </a:t>
            </a:r>
            <a:r>
              <a:rPr sz="1400" spc="-15" dirty="0">
                <a:latin typeface="Calibri"/>
                <a:cs typeface="Calibri"/>
              </a:rPr>
              <a:t>SKSHHK-KO </a:t>
            </a:r>
            <a:r>
              <a:rPr sz="1400" spc="-10" dirty="0">
                <a:latin typeface="Calibri"/>
                <a:cs typeface="Calibri"/>
              </a:rPr>
              <a:t>untuk kayu </a:t>
            </a:r>
            <a:r>
              <a:rPr sz="1400" dirty="0">
                <a:latin typeface="Calibri"/>
                <a:cs typeface="Calibri"/>
              </a:rPr>
              <a:t>olahan </a:t>
            </a:r>
            <a:r>
              <a:rPr sz="1400" spc="-5" dirty="0">
                <a:latin typeface="Calibri"/>
                <a:cs typeface="Calibri"/>
              </a:rPr>
              <a:t>yang </a:t>
            </a:r>
            <a:r>
              <a:rPr sz="1400" spc="-10" dirty="0">
                <a:latin typeface="Calibri"/>
                <a:cs typeface="Calibri"/>
              </a:rPr>
              <a:t>keluar </a:t>
            </a:r>
            <a:r>
              <a:rPr sz="1400" spc="-5" dirty="0">
                <a:latin typeface="Calibri"/>
                <a:cs typeface="Calibri"/>
              </a:rPr>
              <a:t>dari hutan </a:t>
            </a:r>
            <a:r>
              <a:rPr sz="1400" dirty="0">
                <a:latin typeface="Calibri"/>
                <a:cs typeface="Calibri"/>
              </a:rPr>
              <a:t>;  </a:t>
            </a:r>
            <a:r>
              <a:rPr sz="1400" spc="-5" dirty="0">
                <a:latin typeface="Calibri"/>
                <a:cs typeface="Calibri"/>
              </a:rPr>
              <a:t>kasus labora </a:t>
            </a:r>
            <a:r>
              <a:rPr sz="1400" spc="-10" dirty="0">
                <a:latin typeface="Calibri"/>
                <a:cs typeface="Calibri"/>
              </a:rPr>
              <a:t>2013 </a:t>
            </a:r>
            <a:r>
              <a:rPr sz="1400" dirty="0">
                <a:latin typeface="Calibri"/>
                <a:cs typeface="Calibri"/>
              </a:rPr>
              <a:t>dan </a:t>
            </a:r>
            <a:r>
              <a:rPr sz="1400" spc="-5" dirty="0">
                <a:latin typeface="Calibri"/>
                <a:cs typeface="Calibri"/>
              </a:rPr>
              <a:t>penangkapan </a:t>
            </a:r>
            <a:r>
              <a:rPr sz="1400" spc="-10" dirty="0">
                <a:latin typeface="Calibri"/>
                <a:cs typeface="Calibri"/>
              </a:rPr>
              <a:t>438 </a:t>
            </a:r>
            <a:r>
              <a:rPr sz="1400" spc="-15" dirty="0">
                <a:latin typeface="Calibri"/>
                <a:cs typeface="Calibri"/>
              </a:rPr>
              <a:t>kontener </a:t>
            </a:r>
            <a:r>
              <a:rPr sz="1400" spc="-10" dirty="0">
                <a:latin typeface="Calibri"/>
                <a:cs typeface="Calibri"/>
              </a:rPr>
              <a:t>kayu  </a:t>
            </a:r>
            <a:r>
              <a:rPr sz="1400" dirty="0">
                <a:latin typeface="Calibri"/>
                <a:cs typeface="Calibri"/>
              </a:rPr>
              <a:t>olahan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papua </a:t>
            </a:r>
            <a:r>
              <a:rPr sz="1400" spc="-10" dirty="0">
                <a:latin typeface="Calibri"/>
                <a:cs typeface="Calibri"/>
              </a:rPr>
              <a:t>barat </a:t>
            </a:r>
            <a:r>
              <a:rPr sz="1400" spc="-5" dirty="0">
                <a:latin typeface="Calibri"/>
                <a:cs typeface="Calibri"/>
              </a:rPr>
              <a:t>yang </a:t>
            </a:r>
            <a:r>
              <a:rPr sz="1400" dirty="0">
                <a:latin typeface="Calibri"/>
                <a:cs typeface="Calibri"/>
              </a:rPr>
              <a:t>di </a:t>
            </a:r>
            <a:r>
              <a:rPr sz="1400" spc="-15" dirty="0">
                <a:latin typeface="Calibri"/>
                <a:cs typeface="Calibri"/>
              </a:rPr>
              <a:t>sita </a:t>
            </a:r>
            <a:r>
              <a:rPr sz="1400" spc="-5" dirty="0">
                <a:latin typeface="Calibri"/>
                <a:cs typeface="Calibri"/>
              </a:rPr>
              <a:t>Gakkum KLHK </a:t>
            </a:r>
            <a:r>
              <a:rPr sz="1400" dirty="0">
                <a:latin typeface="Calibri"/>
                <a:cs typeface="Calibri"/>
              </a:rPr>
              <a:t>pada  </a:t>
            </a:r>
            <a:r>
              <a:rPr sz="1400" spc="-5" dirty="0">
                <a:latin typeface="Calibri"/>
                <a:cs typeface="Calibri"/>
              </a:rPr>
              <a:t>Des </a:t>
            </a:r>
            <a:r>
              <a:rPr sz="1400" spc="-10" dirty="0">
                <a:latin typeface="Calibri"/>
                <a:cs typeface="Calibri"/>
              </a:rPr>
              <a:t>2018- Feb 2019 </a:t>
            </a:r>
            <a:r>
              <a:rPr sz="1400" dirty="0">
                <a:latin typeface="Calibri"/>
                <a:cs typeface="Calibri"/>
              </a:rPr>
              <a:t>di </a:t>
            </a:r>
            <a:r>
              <a:rPr sz="1400" spc="-10" dirty="0">
                <a:latin typeface="Calibri"/>
                <a:cs typeface="Calibri"/>
              </a:rPr>
              <a:t>Surabaya, </a:t>
            </a:r>
            <a:r>
              <a:rPr sz="1400" dirty="0">
                <a:latin typeface="Calibri"/>
                <a:cs typeface="Calibri"/>
              </a:rPr>
              <a:t>manipulasi </a:t>
            </a:r>
            <a:r>
              <a:rPr sz="1400" spc="-5" dirty="0">
                <a:latin typeface="Calibri"/>
                <a:cs typeface="Calibri"/>
              </a:rPr>
              <a:t>laporan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LHP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389" y="1295400"/>
            <a:ext cx="1201420" cy="2122169"/>
          </a:xfrm>
          <a:custGeom>
            <a:avLst/>
            <a:gdLst/>
            <a:ahLst/>
            <a:cxnLst/>
            <a:rect l="l" t="t" r="r" b="b"/>
            <a:pathLst>
              <a:path w="1201420" h="1803400">
                <a:moveTo>
                  <a:pt x="0" y="1803400"/>
                </a:moveTo>
                <a:lnTo>
                  <a:pt x="1201420" y="1803400"/>
                </a:lnTo>
                <a:lnTo>
                  <a:pt x="1201420" y="0"/>
                </a:lnTo>
                <a:lnTo>
                  <a:pt x="0" y="0"/>
                </a:lnTo>
                <a:lnTo>
                  <a:pt x="0" y="1803400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389" y="1614169"/>
            <a:ext cx="1201420" cy="1803400"/>
          </a:xfrm>
          <a:custGeom>
            <a:avLst/>
            <a:gdLst/>
            <a:ahLst/>
            <a:cxnLst/>
            <a:rect l="l" t="t" r="r" b="b"/>
            <a:pathLst>
              <a:path w="1201420" h="1803400">
                <a:moveTo>
                  <a:pt x="0" y="1803400"/>
                </a:moveTo>
                <a:lnTo>
                  <a:pt x="1201420" y="1803400"/>
                </a:lnTo>
                <a:lnTo>
                  <a:pt x="1201420" y="0"/>
                </a:lnTo>
                <a:lnTo>
                  <a:pt x="0" y="0"/>
                </a:lnTo>
                <a:lnTo>
                  <a:pt x="0" y="1803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0329" y="1614169"/>
            <a:ext cx="5499100" cy="1965961"/>
          </a:xfrm>
          <a:custGeom>
            <a:avLst/>
            <a:gdLst/>
            <a:ahLst/>
            <a:cxnLst/>
            <a:rect l="l" t="t" r="r" b="b"/>
            <a:pathLst>
              <a:path w="5499100" h="1719579">
                <a:moveTo>
                  <a:pt x="0" y="1719579"/>
                </a:moveTo>
                <a:lnTo>
                  <a:pt x="5499100" y="1719579"/>
                </a:lnTo>
                <a:lnTo>
                  <a:pt x="5499100" y="0"/>
                </a:lnTo>
                <a:lnTo>
                  <a:pt x="0" y="0"/>
                </a:lnTo>
                <a:lnTo>
                  <a:pt x="0" y="1719579"/>
                </a:lnTo>
                <a:close/>
              </a:path>
            </a:pathLst>
          </a:custGeom>
          <a:ln w="762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01331" y="2160270"/>
            <a:ext cx="427672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Dokumen Angkut </a:t>
            </a:r>
            <a:r>
              <a:rPr sz="1200" spc="-15" dirty="0">
                <a:latin typeface="Microsoft Sans Serif"/>
                <a:cs typeface="Microsoft Sans Serif"/>
              </a:rPr>
              <a:t>→</a:t>
            </a:r>
            <a:r>
              <a:rPr sz="1200" spc="-15" dirty="0">
                <a:latin typeface="Calibri"/>
                <a:cs typeface="Calibri"/>
              </a:rPr>
              <a:t>SKSHHK-KO/Nota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Angkutan</a:t>
            </a:r>
            <a:r>
              <a:rPr lang="en-US" sz="1200" spc="-10" dirty="0">
                <a:latin typeface="Calibri"/>
                <a:cs typeface="Calibri"/>
              </a:rPr>
              <a:t> (NA)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91700"/>
              </a:lnSpc>
              <a:spcBef>
                <a:spcPts val="500"/>
              </a:spcBef>
            </a:pPr>
            <a:r>
              <a:rPr sz="1200" b="1" spc="-10" dirty="0">
                <a:latin typeface="Calibri"/>
                <a:cs typeface="Calibri"/>
              </a:rPr>
              <a:t>Pelanggaran </a:t>
            </a:r>
            <a:r>
              <a:rPr sz="1200" b="1" spc="-5" dirty="0">
                <a:latin typeface="Calibri"/>
                <a:cs typeface="Calibri"/>
              </a:rPr>
              <a:t>dilapangan </a:t>
            </a:r>
            <a:r>
              <a:rPr sz="1200" spc="-25" dirty="0">
                <a:latin typeface="Microsoft Sans Serif"/>
                <a:cs typeface="Microsoft Sans Serif"/>
              </a:rPr>
              <a:t>→ </a:t>
            </a:r>
            <a:r>
              <a:rPr sz="1200" spc="-5" dirty="0">
                <a:latin typeface="Calibri"/>
                <a:cs typeface="Calibri"/>
              </a:rPr>
              <a:t>(1) </a:t>
            </a:r>
            <a:r>
              <a:rPr sz="1200" spc="-15" dirty="0">
                <a:latin typeface="Calibri"/>
                <a:cs typeface="Calibri"/>
              </a:rPr>
              <a:t>kayu </a:t>
            </a:r>
            <a:r>
              <a:rPr sz="1200" dirty="0">
                <a:latin typeface="Calibri"/>
                <a:cs typeface="Calibri"/>
              </a:rPr>
              <a:t>olahan </a:t>
            </a:r>
            <a:r>
              <a:rPr sz="1200" spc="-5" dirty="0">
                <a:latin typeface="Calibri"/>
                <a:cs typeface="Calibri"/>
              </a:rPr>
              <a:t>illegal dokumen SKSHHK-  </a:t>
            </a:r>
            <a:r>
              <a:rPr sz="1200" spc="-35" dirty="0">
                <a:latin typeface="Calibri"/>
                <a:cs typeface="Calibri"/>
              </a:rPr>
              <a:t>KO </a:t>
            </a:r>
            <a:r>
              <a:rPr sz="1200" spc="-15" dirty="0">
                <a:latin typeface="Calibri"/>
                <a:cs typeface="Calibri"/>
              </a:rPr>
              <a:t>nya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10" dirty="0">
                <a:latin typeface="Calibri"/>
                <a:cs typeface="Calibri"/>
              </a:rPr>
              <a:t>“cuci” </a:t>
            </a:r>
            <a:r>
              <a:rPr sz="1200" dirty="0">
                <a:latin typeface="Calibri"/>
                <a:cs typeface="Calibri"/>
              </a:rPr>
              <a:t>di&gt;5 </a:t>
            </a:r>
            <a:r>
              <a:rPr sz="1200" spc="-5" dirty="0">
                <a:latin typeface="Calibri"/>
                <a:cs typeface="Calibri"/>
              </a:rPr>
              <a:t>industri tanpa SVLK kemudian </a:t>
            </a:r>
            <a:r>
              <a:rPr sz="1200" dirty="0">
                <a:latin typeface="Calibri"/>
                <a:cs typeface="Calibri"/>
              </a:rPr>
              <a:t>baru di </a:t>
            </a:r>
            <a:r>
              <a:rPr sz="1200" spc="-5" dirty="0">
                <a:latin typeface="Calibri"/>
                <a:cs typeface="Calibri"/>
              </a:rPr>
              <a:t>kirim </a:t>
            </a:r>
            <a:r>
              <a:rPr sz="1200" spc="-50" dirty="0">
                <a:latin typeface="Calibri"/>
                <a:cs typeface="Calibri"/>
              </a:rPr>
              <a:t>ke  </a:t>
            </a:r>
            <a:r>
              <a:rPr sz="1200" dirty="0">
                <a:latin typeface="Calibri"/>
                <a:cs typeface="Calibri"/>
              </a:rPr>
              <a:t>perusahaan </a:t>
            </a:r>
            <a:r>
              <a:rPr sz="1200" spc="-5" dirty="0">
                <a:latin typeface="Calibri"/>
                <a:cs typeface="Calibri"/>
              </a:rPr>
              <a:t>yang memiliki SLK. </a:t>
            </a:r>
            <a:r>
              <a:rPr sz="1200" spc="-10" dirty="0">
                <a:latin typeface="Calibri"/>
                <a:cs typeface="Calibri"/>
              </a:rPr>
              <a:t>(2) </a:t>
            </a:r>
            <a:r>
              <a:rPr sz="1200" spc="-5" dirty="0">
                <a:latin typeface="Calibri"/>
                <a:cs typeface="Calibri"/>
              </a:rPr>
              <a:t>Pemalsuan dokumen </a:t>
            </a:r>
            <a:r>
              <a:rPr sz="1200" dirty="0">
                <a:latin typeface="Calibri"/>
                <a:cs typeface="Calibri"/>
              </a:rPr>
              <a:t>SLK mudah  </a:t>
            </a:r>
            <a:r>
              <a:rPr sz="1200" spc="-10" dirty="0">
                <a:latin typeface="Calibri"/>
                <a:cs typeface="Calibri"/>
              </a:rPr>
              <a:t>dilakukan </a:t>
            </a:r>
            <a:r>
              <a:rPr sz="1200" dirty="0">
                <a:latin typeface="Calibri"/>
                <a:cs typeface="Calibri"/>
              </a:rPr>
              <a:t>oleh pemasok </a:t>
            </a:r>
            <a:r>
              <a:rPr sz="1200" spc="-10" dirty="0">
                <a:latin typeface="Calibri"/>
                <a:cs typeface="Calibri"/>
              </a:rPr>
              <a:t>jika </a:t>
            </a:r>
            <a:r>
              <a:rPr sz="1200" spc="-5" dirty="0">
                <a:latin typeface="Calibri"/>
                <a:cs typeface="Calibri"/>
              </a:rPr>
              <a:t>industri </a:t>
            </a:r>
            <a:r>
              <a:rPr sz="1200" dirty="0">
                <a:latin typeface="Calibri"/>
                <a:cs typeface="Calibri"/>
              </a:rPr>
              <a:t>penerima tidak </a:t>
            </a:r>
            <a:r>
              <a:rPr sz="1200" spc="-10" dirty="0">
                <a:latin typeface="Calibri"/>
                <a:cs typeface="Calibri"/>
              </a:rPr>
              <a:t>melakukan  </a:t>
            </a:r>
            <a:r>
              <a:rPr sz="1200" spc="-5" dirty="0">
                <a:latin typeface="Calibri"/>
                <a:cs typeface="Calibri"/>
              </a:rPr>
              <a:t>validasi </a:t>
            </a:r>
            <a:r>
              <a:rPr sz="1200" spc="-10" dirty="0">
                <a:latin typeface="Calibri"/>
                <a:cs typeface="Calibri"/>
              </a:rPr>
              <a:t>atas </a:t>
            </a:r>
            <a:r>
              <a:rPr sz="1200" spc="-25" dirty="0">
                <a:latin typeface="Calibri"/>
                <a:cs typeface="Calibri"/>
              </a:rPr>
              <a:t>ke </a:t>
            </a:r>
            <a:r>
              <a:rPr sz="1200" dirty="0">
                <a:latin typeface="Calibri"/>
                <a:cs typeface="Calibri"/>
              </a:rPr>
              <a:t>absahan </a:t>
            </a:r>
            <a:r>
              <a:rPr sz="1200" spc="-10" dirty="0">
                <a:latin typeface="Calibri"/>
                <a:cs typeface="Calibri"/>
              </a:rPr>
              <a:t>sertifikat (kasus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Jatim</a:t>
            </a:r>
            <a:r>
              <a:rPr lang="en-US" sz="1200" spc="-5" dirty="0">
                <a:latin typeface="Calibri"/>
                <a:cs typeface="Calibri"/>
              </a:rPr>
              <a:t>, </a:t>
            </a:r>
            <a:r>
              <a:rPr lang="en-US" sz="1200" spc="-5" dirty="0" err="1">
                <a:latin typeface="Calibri"/>
                <a:cs typeface="Calibri"/>
              </a:rPr>
              <a:t>Jateng</a:t>
            </a:r>
            <a:r>
              <a:rPr lang="en-US" sz="1200" spc="-5" dirty="0">
                <a:latin typeface="Calibri"/>
                <a:cs typeface="Calibri"/>
              </a:rPr>
              <a:t>, </a:t>
            </a:r>
            <a:r>
              <a:rPr lang="en-US" sz="1200" spc="-5" dirty="0" err="1">
                <a:latin typeface="Calibri"/>
                <a:cs typeface="Calibri"/>
              </a:rPr>
              <a:t>Malut</a:t>
            </a:r>
            <a:r>
              <a:rPr sz="1200" spc="-5" dirty="0"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19190" y="1295400"/>
            <a:ext cx="1203960" cy="2122169"/>
          </a:xfrm>
          <a:custGeom>
            <a:avLst/>
            <a:gdLst/>
            <a:ahLst/>
            <a:cxnLst/>
            <a:rect l="l" t="t" r="r" b="b"/>
            <a:pathLst>
              <a:path w="1203959" h="1803400">
                <a:moveTo>
                  <a:pt x="0" y="1803400"/>
                </a:moveTo>
                <a:lnTo>
                  <a:pt x="1203960" y="1803400"/>
                </a:lnTo>
                <a:lnTo>
                  <a:pt x="1203960" y="0"/>
                </a:lnTo>
                <a:lnTo>
                  <a:pt x="0" y="0"/>
                </a:lnTo>
                <a:lnTo>
                  <a:pt x="0" y="1803400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9190" y="1614169"/>
            <a:ext cx="1203960" cy="1803400"/>
          </a:xfrm>
          <a:custGeom>
            <a:avLst/>
            <a:gdLst/>
            <a:ahLst/>
            <a:cxnLst/>
            <a:rect l="l" t="t" r="r" b="b"/>
            <a:pathLst>
              <a:path w="1203959" h="1803400">
                <a:moveTo>
                  <a:pt x="0" y="1803400"/>
                </a:moveTo>
                <a:lnTo>
                  <a:pt x="1203960" y="1803400"/>
                </a:lnTo>
                <a:lnTo>
                  <a:pt x="1203960" y="0"/>
                </a:lnTo>
                <a:lnTo>
                  <a:pt x="0" y="0"/>
                </a:lnTo>
                <a:lnTo>
                  <a:pt x="0" y="1803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5812" y="4024629"/>
            <a:ext cx="6301803" cy="1719580"/>
          </a:xfrm>
          <a:custGeom>
            <a:avLst/>
            <a:gdLst/>
            <a:ahLst/>
            <a:cxnLst/>
            <a:rect l="l" t="t" r="r" b="b"/>
            <a:pathLst>
              <a:path w="5501640" h="1719579">
                <a:moveTo>
                  <a:pt x="0" y="1719580"/>
                </a:moveTo>
                <a:lnTo>
                  <a:pt x="5501640" y="1719580"/>
                </a:lnTo>
                <a:lnTo>
                  <a:pt x="5501640" y="0"/>
                </a:lnTo>
                <a:lnTo>
                  <a:pt x="0" y="0"/>
                </a:lnTo>
                <a:lnTo>
                  <a:pt x="0" y="1719580"/>
                </a:lnTo>
                <a:close/>
              </a:path>
            </a:pathLst>
          </a:custGeom>
          <a:ln w="762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89779" y="4074159"/>
            <a:ext cx="4315460" cy="16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Dokumen Angkut </a:t>
            </a:r>
            <a:r>
              <a:rPr sz="1200" spc="-30" dirty="0">
                <a:latin typeface="Microsoft Sans Serif"/>
                <a:cs typeface="Microsoft Sans Serif"/>
              </a:rPr>
              <a:t>→ </a:t>
            </a:r>
            <a:r>
              <a:rPr sz="1200" spc="-5" dirty="0">
                <a:latin typeface="Calibri"/>
                <a:cs typeface="Calibri"/>
              </a:rPr>
              <a:t>V-Legal, Nota </a:t>
            </a:r>
            <a:r>
              <a:rPr sz="1200" spc="-5" dirty="0" err="1">
                <a:latin typeface="Calibri"/>
                <a:cs typeface="Calibri"/>
              </a:rPr>
              <a:t>jual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beli</a:t>
            </a:r>
            <a:r>
              <a:rPr lang="en-US" sz="1200" dirty="0">
                <a:latin typeface="Calibri"/>
                <a:cs typeface="Calibri"/>
              </a:rPr>
              <a:t> (NB)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91700"/>
              </a:lnSpc>
              <a:spcBef>
                <a:spcPts val="500"/>
              </a:spcBef>
            </a:pPr>
            <a:r>
              <a:rPr sz="1200" b="1" spc="-10" dirty="0">
                <a:latin typeface="Calibri"/>
                <a:cs typeface="Calibri"/>
              </a:rPr>
              <a:t>Pelanggaran </a:t>
            </a:r>
            <a:r>
              <a:rPr sz="1200" b="1" spc="-5" dirty="0">
                <a:latin typeface="Calibri"/>
                <a:cs typeface="Calibri"/>
              </a:rPr>
              <a:t>dilapangan </a:t>
            </a:r>
            <a:r>
              <a:rPr sz="1200" spc="-25" dirty="0">
                <a:latin typeface="Microsoft Sans Serif"/>
                <a:cs typeface="Microsoft Sans Serif"/>
              </a:rPr>
              <a:t>→ </a:t>
            </a:r>
            <a:r>
              <a:rPr sz="1200" spc="-5" dirty="0">
                <a:latin typeface="Calibri"/>
                <a:cs typeface="Calibri"/>
              </a:rPr>
              <a:t>(1) </a:t>
            </a:r>
            <a:r>
              <a:rPr sz="1200" spc="-10" dirty="0">
                <a:latin typeface="Calibri"/>
                <a:cs typeface="Calibri"/>
              </a:rPr>
              <a:t>Bekerjasama </a:t>
            </a:r>
            <a:r>
              <a:rPr sz="1200" spc="-5" dirty="0">
                <a:latin typeface="Calibri"/>
                <a:cs typeface="Calibri"/>
              </a:rPr>
              <a:t>dengan eksportir </a:t>
            </a:r>
            <a:r>
              <a:rPr sz="1200" dirty="0">
                <a:latin typeface="Calibri"/>
                <a:cs typeface="Calibri"/>
              </a:rPr>
              <a:t>non  </a:t>
            </a:r>
            <a:r>
              <a:rPr sz="1200" spc="-5" dirty="0">
                <a:latin typeface="Calibri"/>
                <a:cs typeface="Calibri"/>
              </a:rPr>
              <a:t>produsen </a:t>
            </a:r>
            <a:r>
              <a:rPr sz="1200" dirty="0">
                <a:latin typeface="Calibri"/>
                <a:cs typeface="Calibri"/>
              </a:rPr>
              <a:t>dalam pemalsuan </a:t>
            </a:r>
            <a:r>
              <a:rPr sz="1200" spc="-5" dirty="0">
                <a:latin typeface="Calibri"/>
                <a:cs typeface="Calibri"/>
              </a:rPr>
              <a:t>dokumen angkutan. (2) “Pinjam  </a:t>
            </a:r>
            <a:r>
              <a:rPr sz="1200" dirty="0">
                <a:latin typeface="Calibri"/>
                <a:cs typeface="Calibri"/>
              </a:rPr>
              <a:t>bendera” perusahaan </a:t>
            </a:r>
            <a:r>
              <a:rPr sz="1200" spc="-5" dirty="0">
                <a:latin typeface="Calibri"/>
                <a:cs typeface="Calibri"/>
              </a:rPr>
              <a:t>yang </a:t>
            </a:r>
            <a:r>
              <a:rPr sz="1200" dirty="0">
                <a:latin typeface="Calibri"/>
                <a:cs typeface="Calibri"/>
              </a:rPr>
              <a:t>tidak </a:t>
            </a:r>
            <a:r>
              <a:rPr sz="1200" spc="-5" dirty="0">
                <a:latin typeface="Calibri"/>
                <a:cs typeface="Calibri"/>
              </a:rPr>
              <a:t>memiliki </a:t>
            </a:r>
            <a:r>
              <a:rPr sz="1200" spc="-10" dirty="0">
                <a:latin typeface="Calibri"/>
                <a:cs typeface="Calibri"/>
              </a:rPr>
              <a:t>V-Legal tetapi </a:t>
            </a:r>
            <a:r>
              <a:rPr sz="1200" spc="-5" dirty="0">
                <a:latin typeface="Calibri"/>
                <a:cs typeface="Calibri"/>
              </a:rPr>
              <a:t>masih  </a:t>
            </a:r>
            <a:r>
              <a:rPr sz="1200" spc="-10" dirty="0">
                <a:latin typeface="Calibri"/>
                <a:cs typeface="Calibri"/>
              </a:rPr>
              <a:t>melakukan </a:t>
            </a:r>
            <a:r>
              <a:rPr sz="1200" spc="-5" dirty="0">
                <a:latin typeface="Calibri"/>
                <a:cs typeface="Calibri"/>
              </a:rPr>
              <a:t>eksport </a:t>
            </a:r>
            <a:r>
              <a:rPr sz="1200" spc="-15" dirty="0">
                <a:latin typeface="Calibri"/>
                <a:cs typeface="Calibri"/>
              </a:rPr>
              <a:t>kayu </a:t>
            </a:r>
            <a:r>
              <a:rPr sz="1200" dirty="0">
                <a:latin typeface="Calibri"/>
                <a:cs typeface="Calibri"/>
              </a:rPr>
              <a:t>olahan </a:t>
            </a:r>
            <a:r>
              <a:rPr sz="1200" spc="-5" dirty="0">
                <a:latin typeface="Calibri"/>
                <a:cs typeface="Calibri"/>
              </a:rPr>
              <a:t>modusnya </a:t>
            </a:r>
            <a:r>
              <a:rPr sz="1200" spc="-10" dirty="0">
                <a:latin typeface="Calibri"/>
                <a:cs typeface="Calibri"/>
              </a:rPr>
              <a:t>bekerjasama </a:t>
            </a:r>
            <a:r>
              <a:rPr sz="1200" spc="-5" dirty="0">
                <a:latin typeface="Calibri"/>
                <a:cs typeface="Calibri"/>
              </a:rPr>
              <a:t>dengan </a:t>
            </a:r>
            <a:r>
              <a:rPr sz="1200" spc="-20" dirty="0">
                <a:latin typeface="Calibri"/>
                <a:cs typeface="Calibri"/>
              </a:rPr>
              <a:t>PPJK  </a:t>
            </a:r>
            <a:r>
              <a:rPr sz="1200" spc="-5" dirty="0">
                <a:latin typeface="Calibri"/>
                <a:cs typeface="Calibri"/>
              </a:rPr>
              <a:t>disisi </a:t>
            </a:r>
            <a:r>
              <a:rPr sz="1200" dirty="0">
                <a:latin typeface="Calibri"/>
                <a:cs typeface="Calibri"/>
              </a:rPr>
              <a:t>lain </a:t>
            </a:r>
            <a:r>
              <a:rPr sz="1200" spc="-5" dirty="0">
                <a:latin typeface="Calibri"/>
                <a:cs typeface="Calibri"/>
              </a:rPr>
              <a:t>mekanisme penerbitan </a:t>
            </a:r>
            <a:r>
              <a:rPr sz="1200" spc="-10" dirty="0">
                <a:latin typeface="Calibri"/>
                <a:cs typeface="Calibri"/>
              </a:rPr>
              <a:t>V-legal </a:t>
            </a:r>
            <a:r>
              <a:rPr sz="1200" spc="-5" dirty="0">
                <a:latin typeface="Calibri"/>
                <a:cs typeface="Calibri"/>
              </a:rPr>
              <a:t>masih </a:t>
            </a:r>
            <a:r>
              <a:rPr sz="1200" dirty="0">
                <a:latin typeface="Calibri"/>
                <a:cs typeface="Calibri"/>
              </a:rPr>
              <a:t>ada celah, </a:t>
            </a:r>
            <a:r>
              <a:rPr sz="1200" spc="-10" dirty="0">
                <a:latin typeface="Calibri"/>
                <a:cs typeface="Calibri"/>
              </a:rPr>
              <a:t>(3) Kayu  </a:t>
            </a:r>
            <a:r>
              <a:rPr sz="1200" spc="-5" dirty="0">
                <a:latin typeface="Calibri"/>
                <a:cs typeface="Calibri"/>
              </a:rPr>
              <a:t>bulat </a:t>
            </a:r>
            <a:r>
              <a:rPr sz="1200" dirty="0">
                <a:latin typeface="Calibri"/>
                <a:cs typeface="Calibri"/>
              </a:rPr>
              <a:t>dan olahan </a:t>
            </a:r>
            <a:r>
              <a:rPr sz="1200" spc="-10" dirty="0">
                <a:latin typeface="Calibri"/>
                <a:cs typeface="Calibri"/>
              </a:rPr>
              <a:t>diatas </a:t>
            </a:r>
            <a:r>
              <a:rPr sz="1200" dirty="0">
                <a:latin typeface="Calibri"/>
                <a:cs typeface="Calibri"/>
              </a:rPr>
              <a:t>luas </a:t>
            </a:r>
            <a:r>
              <a:rPr sz="1200" spc="-10" dirty="0">
                <a:latin typeface="Calibri"/>
                <a:cs typeface="Calibri"/>
              </a:rPr>
              <a:t>ukuran </a:t>
            </a:r>
            <a:r>
              <a:rPr sz="1200" dirty="0">
                <a:latin typeface="Calibri"/>
                <a:cs typeface="Calibri"/>
              </a:rPr>
              <a:t>penampang di </a:t>
            </a:r>
            <a:r>
              <a:rPr sz="1200" spc="-5" dirty="0">
                <a:latin typeface="Calibri"/>
                <a:cs typeface="Calibri"/>
              </a:rPr>
              <a:t>eksport modusnya  </a:t>
            </a:r>
            <a:r>
              <a:rPr sz="1200" spc="-10" dirty="0">
                <a:latin typeface="Calibri"/>
                <a:cs typeface="Calibri"/>
              </a:rPr>
              <a:t>bekerjsama </a:t>
            </a:r>
            <a:r>
              <a:rPr sz="1200" spc="-5" dirty="0">
                <a:latin typeface="Calibri"/>
                <a:cs typeface="Calibri"/>
              </a:rPr>
              <a:t>dengan </a:t>
            </a:r>
            <a:r>
              <a:rPr sz="1200" spc="-20" dirty="0">
                <a:latin typeface="Calibri"/>
                <a:cs typeface="Calibri"/>
              </a:rPr>
              <a:t>PPJK </a:t>
            </a:r>
            <a:r>
              <a:rPr sz="1200" spc="-5" dirty="0">
                <a:latin typeface="Calibri"/>
                <a:cs typeface="Calibri"/>
              </a:rPr>
              <a:t>dengan memalsukan </a:t>
            </a:r>
            <a:r>
              <a:rPr sz="1200" dirty="0">
                <a:latin typeface="Calibri"/>
                <a:cs typeface="Calibri"/>
              </a:rPr>
              <a:t>jenis </a:t>
            </a:r>
            <a:r>
              <a:rPr sz="1200" spc="-5" dirty="0">
                <a:latin typeface="Calibri"/>
                <a:cs typeface="Calibri"/>
              </a:rPr>
              <a:t>barang yang </a:t>
            </a:r>
            <a:r>
              <a:rPr sz="1200" dirty="0">
                <a:latin typeface="Calibri"/>
                <a:cs typeface="Calibri"/>
              </a:rPr>
              <a:t>di  </a:t>
            </a:r>
            <a:r>
              <a:rPr sz="1200" spc="-5" dirty="0">
                <a:latin typeface="Calibri"/>
                <a:cs typeface="Calibri"/>
              </a:rPr>
              <a:t>eksport </a:t>
            </a:r>
            <a:r>
              <a:rPr sz="1200" dirty="0">
                <a:latin typeface="Calibri"/>
                <a:cs typeface="Calibri"/>
              </a:rPr>
              <a:t>non </a:t>
            </a:r>
            <a:r>
              <a:rPr sz="1200" spc="-15" dirty="0">
                <a:latin typeface="Calibri"/>
                <a:cs typeface="Calibri"/>
              </a:rPr>
              <a:t>kayu </a:t>
            </a:r>
            <a:r>
              <a:rPr sz="1200" spc="-10" dirty="0">
                <a:latin typeface="Calibri"/>
                <a:cs typeface="Calibri"/>
              </a:rPr>
              <a:t>(kasus </a:t>
            </a:r>
            <a:r>
              <a:rPr sz="1200" spc="-5" dirty="0" err="1">
                <a:latin typeface="Calibri"/>
                <a:cs typeface="Calibri"/>
              </a:rPr>
              <a:t>Jatim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</a:t>
            </a:r>
            <a:r>
              <a:rPr lang="en-US" sz="1200" spc="-10" dirty="0">
                <a:latin typeface="Calibri"/>
                <a:cs typeface="Calibri"/>
              </a:rPr>
              <a:t>21</a:t>
            </a:r>
            <a:r>
              <a:rPr sz="1200" spc="-10" dirty="0"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9289" y="3778250"/>
            <a:ext cx="1203960" cy="1803400"/>
          </a:xfrm>
          <a:custGeom>
            <a:avLst/>
            <a:gdLst/>
            <a:ahLst/>
            <a:cxnLst/>
            <a:rect l="l" t="t" r="r" b="b"/>
            <a:pathLst>
              <a:path w="1203960" h="1803400">
                <a:moveTo>
                  <a:pt x="0" y="1803400"/>
                </a:moveTo>
                <a:lnTo>
                  <a:pt x="1203960" y="1803400"/>
                </a:lnTo>
                <a:lnTo>
                  <a:pt x="1203960" y="0"/>
                </a:lnTo>
                <a:lnTo>
                  <a:pt x="0" y="0"/>
                </a:lnTo>
                <a:lnTo>
                  <a:pt x="0" y="1803400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9289" y="3778250"/>
            <a:ext cx="1203960" cy="1803400"/>
          </a:xfrm>
          <a:custGeom>
            <a:avLst/>
            <a:gdLst/>
            <a:ahLst/>
            <a:cxnLst/>
            <a:rect l="l" t="t" r="r" b="b"/>
            <a:pathLst>
              <a:path w="1203960" h="1803400">
                <a:moveTo>
                  <a:pt x="0" y="1803400"/>
                </a:moveTo>
                <a:lnTo>
                  <a:pt x="1203960" y="1803400"/>
                </a:lnTo>
                <a:lnTo>
                  <a:pt x="1203960" y="0"/>
                </a:lnTo>
                <a:lnTo>
                  <a:pt x="0" y="0"/>
                </a:lnTo>
                <a:lnTo>
                  <a:pt x="0" y="1803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2062479"/>
            <a:ext cx="1089660" cy="123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9520" y="1922779"/>
            <a:ext cx="911859" cy="96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5659" y="4366259"/>
            <a:ext cx="828039" cy="675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-22860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043940">
                <a:moveTo>
                  <a:pt x="0" y="1043939"/>
                </a:moveTo>
                <a:lnTo>
                  <a:pt x="12192000" y="1043939"/>
                </a:lnTo>
                <a:lnTo>
                  <a:pt x="12192000" y="0"/>
                </a:lnTo>
                <a:lnTo>
                  <a:pt x="0" y="0"/>
                </a:lnTo>
                <a:lnTo>
                  <a:pt x="0" y="1043939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16747" y="83593"/>
            <a:ext cx="8358505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Celah Pelanggaran </a:t>
            </a:r>
            <a:r>
              <a:rPr spc="-5" dirty="0"/>
              <a:t>Berdasarkan </a:t>
            </a:r>
            <a:r>
              <a:rPr dirty="0"/>
              <a:t>Temuan</a:t>
            </a:r>
            <a:r>
              <a:rPr spc="-20" dirty="0"/>
              <a:t> </a:t>
            </a:r>
            <a:r>
              <a:rPr dirty="0"/>
              <a:t>Lapangan</a:t>
            </a:r>
          </a:p>
        </p:txBody>
      </p:sp>
      <p:sp>
        <p:nvSpPr>
          <p:cNvPr id="20" name="object 20"/>
          <p:cNvSpPr/>
          <p:nvPr/>
        </p:nvSpPr>
        <p:spPr>
          <a:xfrm>
            <a:off x="1270" y="6503669"/>
            <a:ext cx="12192000" cy="355600"/>
          </a:xfrm>
          <a:custGeom>
            <a:avLst/>
            <a:gdLst/>
            <a:ahLst/>
            <a:cxnLst/>
            <a:rect l="l" t="t" r="r" b="b"/>
            <a:pathLst>
              <a:path w="12192000" h="355600">
                <a:moveTo>
                  <a:pt x="0" y="355600"/>
                </a:moveTo>
                <a:lnTo>
                  <a:pt x="12192000" y="355600"/>
                </a:lnTo>
                <a:lnTo>
                  <a:pt x="12192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0" y="6503669"/>
            <a:ext cx="12192000" cy="355600"/>
          </a:xfrm>
          <a:custGeom>
            <a:avLst/>
            <a:gdLst/>
            <a:ahLst/>
            <a:cxnLst/>
            <a:rect l="l" t="t" r="r" b="b"/>
            <a:pathLst>
              <a:path w="12192000" h="355600">
                <a:moveTo>
                  <a:pt x="0" y="355600"/>
                </a:moveTo>
                <a:lnTo>
                  <a:pt x="12192000" y="355600"/>
                </a:lnTo>
                <a:lnTo>
                  <a:pt x="12192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7620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869" y="1659889"/>
            <a:ext cx="386080" cy="403860"/>
          </a:xfrm>
          <a:custGeom>
            <a:avLst/>
            <a:gdLst/>
            <a:ahLst/>
            <a:cxnLst/>
            <a:rect l="l" t="t" r="r" b="b"/>
            <a:pathLst>
              <a:path w="386080" h="403860">
                <a:moveTo>
                  <a:pt x="193039" y="0"/>
                </a:moveTo>
                <a:lnTo>
                  <a:pt x="148776" y="5334"/>
                </a:lnTo>
                <a:lnTo>
                  <a:pt x="108144" y="20527"/>
                </a:lnTo>
                <a:lnTo>
                  <a:pt x="72301" y="44367"/>
                </a:lnTo>
                <a:lnTo>
                  <a:pt x="42407" y="75640"/>
                </a:lnTo>
                <a:lnTo>
                  <a:pt x="19620" y="113133"/>
                </a:lnTo>
                <a:lnTo>
                  <a:pt x="5098" y="155634"/>
                </a:lnTo>
                <a:lnTo>
                  <a:pt x="0" y="201930"/>
                </a:lnTo>
                <a:lnTo>
                  <a:pt x="5098" y="248225"/>
                </a:lnTo>
                <a:lnTo>
                  <a:pt x="19620" y="290726"/>
                </a:lnTo>
                <a:lnTo>
                  <a:pt x="42407" y="328219"/>
                </a:lnTo>
                <a:lnTo>
                  <a:pt x="72301" y="359492"/>
                </a:lnTo>
                <a:lnTo>
                  <a:pt x="108144" y="383332"/>
                </a:lnTo>
                <a:lnTo>
                  <a:pt x="148776" y="398525"/>
                </a:lnTo>
                <a:lnTo>
                  <a:pt x="193039" y="403860"/>
                </a:lnTo>
                <a:lnTo>
                  <a:pt x="237303" y="398526"/>
                </a:lnTo>
                <a:lnTo>
                  <a:pt x="277935" y="383332"/>
                </a:lnTo>
                <a:lnTo>
                  <a:pt x="313778" y="359492"/>
                </a:lnTo>
                <a:lnTo>
                  <a:pt x="343672" y="328219"/>
                </a:lnTo>
                <a:lnTo>
                  <a:pt x="366459" y="290726"/>
                </a:lnTo>
                <a:lnTo>
                  <a:pt x="380981" y="248225"/>
                </a:lnTo>
                <a:lnTo>
                  <a:pt x="386080" y="201930"/>
                </a:lnTo>
                <a:lnTo>
                  <a:pt x="380981" y="155634"/>
                </a:lnTo>
                <a:lnTo>
                  <a:pt x="366459" y="113133"/>
                </a:lnTo>
                <a:lnTo>
                  <a:pt x="343672" y="75640"/>
                </a:lnTo>
                <a:lnTo>
                  <a:pt x="313778" y="44367"/>
                </a:lnTo>
                <a:lnTo>
                  <a:pt x="277935" y="20527"/>
                </a:lnTo>
                <a:lnTo>
                  <a:pt x="237303" y="5334"/>
                </a:lnTo>
                <a:lnTo>
                  <a:pt x="193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869" y="1659889"/>
            <a:ext cx="386080" cy="403860"/>
          </a:xfrm>
          <a:custGeom>
            <a:avLst/>
            <a:gdLst/>
            <a:ahLst/>
            <a:cxnLst/>
            <a:rect l="l" t="t" r="r" b="b"/>
            <a:pathLst>
              <a:path w="386080" h="403860">
                <a:moveTo>
                  <a:pt x="0" y="201930"/>
                </a:moveTo>
                <a:lnTo>
                  <a:pt x="5098" y="155634"/>
                </a:lnTo>
                <a:lnTo>
                  <a:pt x="19620" y="113133"/>
                </a:lnTo>
                <a:lnTo>
                  <a:pt x="42407" y="75640"/>
                </a:lnTo>
                <a:lnTo>
                  <a:pt x="72301" y="44367"/>
                </a:lnTo>
                <a:lnTo>
                  <a:pt x="108144" y="20527"/>
                </a:lnTo>
                <a:lnTo>
                  <a:pt x="148776" y="5334"/>
                </a:lnTo>
                <a:lnTo>
                  <a:pt x="193039" y="0"/>
                </a:lnTo>
                <a:lnTo>
                  <a:pt x="237303" y="5334"/>
                </a:lnTo>
                <a:lnTo>
                  <a:pt x="277935" y="20527"/>
                </a:lnTo>
                <a:lnTo>
                  <a:pt x="313778" y="44367"/>
                </a:lnTo>
                <a:lnTo>
                  <a:pt x="343672" y="75640"/>
                </a:lnTo>
                <a:lnTo>
                  <a:pt x="366459" y="113133"/>
                </a:lnTo>
                <a:lnTo>
                  <a:pt x="380981" y="155634"/>
                </a:lnTo>
                <a:lnTo>
                  <a:pt x="386080" y="201930"/>
                </a:lnTo>
                <a:lnTo>
                  <a:pt x="380981" y="248225"/>
                </a:lnTo>
                <a:lnTo>
                  <a:pt x="366459" y="290726"/>
                </a:lnTo>
                <a:lnTo>
                  <a:pt x="343672" y="328219"/>
                </a:lnTo>
                <a:lnTo>
                  <a:pt x="313778" y="359492"/>
                </a:lnTo>
                <a:lnTo>
                  <a:pt x="277935" y="383332"/>
                </a:lnTo>
                <a:lnTo>
                  <a:pt x="237303" y="398526"/>
                </a:lnTo>
                <a:lnTo>
                  <a:pt x="193039" y="403860"/>
                </a:lnTo>
                <a:lnTo>
                  <a:pt x="148776" y="398525"/>
                </a:lnTo>
                <a:lnTo>
                  <a:pt x="108144" y="383332"/>
                </a:lnTo>
                <a:lnTo>
                  <a:pt x="72301" y="359492"/>
                </a:lnTo>
                <a:lnTo>
                  <a:pt x="42407" y="328219"/>
                </a:lnTo>
                <a:lnTo>
                  <a:pt x="19620" y="290726"/>
                </a:lnTo>
                <a:lnTo>
                  <a:pt x="5098" y="248225"/>
                </a:lnTo>
                <a:lnTo>
                  <a:pt x="0" y="20193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9389" y="1614169"/>
            <a:ext cx="1201420" cy="18034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</a:pPr>
            <a:r>
              <a:rPr sz="1200" b="1" spc="-35" dirty="0">
                <a:latin typeface="Arial"/>
                <a:cs typeface="Arial"/>
              </a:rPr>
              <a:t>Hutan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49390" y="1659889"/>
            <a:ext cx="388620" cy="403860"/>
          </a:xfrm>
          <a:custGeom>
            <a:avLst/>
            <a:gdLst/>
            <a:ahLst/>
            <a:cxnLst/>
            <a:rect l="l" t="t" r="r" b="b"/>
            <a:pathLst>
              <a:path w="388620" h="403860">
                <a:moveTo>
                  <a:pt x="194309" y="0"/>
                </a:moveTo>
                <a:lnTo>
                  <a:pt x="149756" y="5334"/>
                </a:lnTo>
                <a:lnTo>
                  <a:pt x="108857" y="20527"/>
                </a:lnTo>
                <a:lnTo>
                  <a:pt x="72778" y="44367"/>
                </a:lnTo>
                <a:lnTo>
                  <a:pt x="42687" y="75640"/>
                </a:lnTo>
                <a:lnTo>
                  <a:pt x="19749" y="113133"/>
                </a:lnTo>
                <a:lnTo>
                  <a:pt x="5131" y="155634"/>
                </a:lnTo>
                <a:lnTo>
                  <a:pt x="0" y="201930"/>
                </a:lnTo>
                <a:lnTo>
                  <a:pt x="5131" y="248225"/>
                </a:lnTo>
                <a:lnTo>
                  <a:pt x="19749" y="290726"/>
                </a:lnTo>
                <a:lnTo>
                  <a:pt x="42687" y="328219"/>
                </a:lnTo>
                <a:lnTo>
                  <a:pt x="72778" y="359492"/>
                </a:lnTo>
                <a:lnTo>
                  <a:pt x="108857" y="383332"/>
                </a:lnTo>
                <a:lnTo>
                  <a:pt x="149756" y="398525"/>
                </a:lnTo>
                <a:lnTo>
                  <a:pt x="194309" y="403860"/>
                </a:lnTo>
                <a:lnTo>
                  <a:pt x="238863" y="398526"/>
                </a:lnTo>
                <a:lnTo>
                  <a:pt x="279762" y="383332"/>
                </a:lnTo>
                <a:lnTo>
                  <a:pt x="315841" y="359492"/>
                </a:lnTo>
                <a:lnTo>
                  <a:pt x="345932" y="328219"/>
                </a:lnTo>
                <a:lnTo>
                  <a:pt x="368870" y="290726"/>
                </a:lnTo>
                <a:lnTo>
                  <a:pt x="383488" y="248225"/>
                </a:lnTo>
                <a:lnTo>
                  <a:pt x="388619" y="201930"/>
                </a:lnTo>
                <a:lnTo>
                  <a:pt x="383488" y="155634"/>
                </a:lnTo>
                <a:lnTo>
                  <a:pt x="368870" y="113133"/>
                </a:lnTo>
                <a:lnTo>
                  <a:pt x="345932" y="75640"/>
                </a:lnTo>
                <a:lnTo>
                  <a:pt x="315841" y="44367"/>
                </a:lnTo>
                <a:lnTo>
                  <a:pt x="279762" y="20527"/>
                </a:lnTo>
                <a:lnTo>
                  <a:pt x="238863" y="5334"/>
                </a:lnTo>
                <a:lnTo>
                  <a:pt x="194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49390" y="1659889"/>
            <a:ext cx="388620" cy="403860"/>
          </a:xfrm>
          <a:custGeom>
            <a:avLst/>
            <a:gdLst/>
            <a:ahLst/>
            <a:cxnLst/>
            <a:rect l="l" t="t" r="r" b="b"/>
            <a:pathLst>
              <a:path w="388620" h="403860">
                <a:moveTo>
                  <a:pt x="0" y="201930"/>
                </a:moveTo>
                <a:lnTo>
                  <a:pt x="5131" y="155634"/>
                </a:lnTo>
                <a:lnTo>
                  <a:pt x="19749" y="113133"/>
                </a:lnTo>
                <a:lnTo>
                  <a:pt x="42687" y="75640"/>
                </a:lnTo>
                <a:lnTo>
                  <a:pt x="72778" y="44367"/>
                </a:lnTo>
                <a:lnTo>
                  <a:pt x="108857" y="20527"/>
                </a:lnTo>
                <a:lnTo>
                  <a:pt x="149756" y="5334"/>
                </a:lnTo>
                <a:lnTo>
                  <a:pt x="194309" y="0"/>
                </a:lnTo>
                <a:lnTo>
                  <a:pt x="238863" y="5334"/>
                </a:lnTo>
                <a:lnTo>
                  <a:pt x="279762" y="20527"/>
                </a:lnTo>
                <a:lnTo>
                  <a:pt x="315841" y="44367"/>
                </a:lnTo>
                <a:lnTo>
                  <a:pt x="345932" y="75640"/>
                </a:lnTo>
                <a:lnTo>
                  <a:pt x="368870" y="113133"/>
                </a:lnTo>
                <a:lnTo>
                  <a:pt x="383488" y="155634"/>
                </a:lnTo>
                <a:lnTo>
                  <a:pt x="388619" y="201930"/>
                </a:lnTo>
                <a:lnTo>
                  <a:pt x="383488" y="248225"/>
                </a:lnTo>
                <a:lnTo>
                  <a:pt x="368870" y="290726"/>
                </a:lnTo>
                <a:lnTo>
                  <a:pt x="345932" y="328219"/>
                </a:lnTo>
                <a:lnTo>
                  <a:pt x="315841" y="359492"/>
                </a:lnTo>
                <a:lnTo>
                  <a:pt x="279762" y="383332"/>
                </a:lnTo>
                <a:lnTo>
                  <a:pt x="238863" y="398526"/>
                </a:lnTo>
                <a:lnTo>
                  <a:pt x="194309" y="403860"/>
                </a:lnTo>
                <a:lnTo>
                  <a:pt x="149756" y="398525"/>
                </a:lnTo>
                <a:lnTo>
                  <a:pt x="108857" y="383332"/>
                </a:lnTo>
                <a:lnTo>
                  <a:pt x="72778" y="359492"/>
                </a:lnTo>
                <a:lnTo>
                  <a:pt x="42687" y="328219"/>
                </a:lnTo>
                <a:lnTo>
                  <a:pt x="19749" y="290726"/>
                </a:lnTo>
                <a:lnTo>
                  <a:pt x="5131" y="248225"/>
                </a:lnTo>
                <a:lnTo>
                  <a:pt x="0" y="20193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19190" y="1614169"/>
            <a:ext cx="1203960" cy="18034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R="147955" algn="ctr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</a:pPr>
            <a:r>
              <a:rPr sz="1200" b="1" spc="-40" dirty="0">
                <a:latin typeface="Arial"/>
                <a:cs typeface="Arial"/>
              </a:rPr>
              <a:t>IPHHK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52190" y="3867150"/>
            <a:ext cx="388620" cy="401320"/>
          </a:xfrm>
          <a:custGeom>
            <a:avLst/>
            <a:gdLst/>
            <a:ahLst/>
            <a:cxnLst/>
            <a:rect l="l" t="t" r="r" b="b"/>
            <a:pathLst>
              <a:path w="388620" h="401320">
                <a:moveTo>
                  <a:pt x="194310" y="0"/>
                </a:moveTo>
                <a:lnTo>
                  <a:pt x="149756" y="5296"/>
                </a:lnTo>
                <a:lnTo>
                  <a:pt x="108857" y="20386"/>
                </a:lnTo>
                <a:lnTo>
                  <a:pt x="72778" y="44067"/>
                </a:lnTo>
                <a:lnTo>
                  <a:pt x="42687" y="75136"/>
                </a:lnTo>
                <a:lnTo>
                  <a:pt x="19749" y="112393"/>
                </a:lnTo>
                <a:lnTo>
                  <a:pt x="5131" y="154634"/>
                </a:lnTo>
                <a:lnTo>
                  <a:pt x="0" y="200660"/>
                </a:lnTo>
                <a:lnTo>
                  <a:pt x="5131" y="246685"/>
                </a:lnTo>
                <a:lnTo>
                  <a:pt x="19749" y="288926"/>
                </a:lnTo>
                <a:lnTo>
                  <a:pt x="42687" y="326183"/>
                </a:lnTo>
                <a:lnTo>
                  <a:pt x="72778" y="357252"/>
                </a:lnTo>
                <a:lnTo>
                  <a:pt x="108857" y="380933"/>
                </a:lnTo>
                <a:lnTo>
                  <a:pt x="149756" y="396023"/>
                </a:lnTo>
                <a:lnTo>
                  <a:pt x="194310" y="401319"/>
                </a:lnTo>
                <a:lnTo>
                  <a:pt x="238863" y="396023"/>
                </a:lnTo>
                <a:lnTo>
                  <a:pt x="279762" y="380933"/>
                </a:lnTo>
                <a:lnTo>
                  <a:pt x="315841" y="357252"/>
                </a:lnTo>
                <a:lnTo>
                  <a:pt x="345932" y="326183"/>
                </a:lnTo>
                <a:lnTo>
                  <a:pt x="368870" y="288926"/>
                </a:lnTo>
                <a:lnTo>
                  <a:pt x="383488" y="246685"/>
                </a:lnTo>
                <a:lnTo>
                  <a:pt x="388620" y="200660"/>
                </a:lnTo>
                <a:lnTo>
                  <a:pt x="383488" y="154634"/>
                </a:lnTo>
                <a:lnTo>
                  <a:pt x="368870" y="112393"/>
                </a:lnTo>
                <a:lnTo>
                  <a:pt x="345932" y="75136"/>
                </a:lnTo>
                <a:lnTo>
                  <a:pt x="315841" y="44067"/>
                </a:lnTo>
                <a:lnTo>
                  <a:pt x="279762" y="20386"/>
                </a:lnTo>
                <a:lnTo>
                  <a:pt x="238863" y="5296"/>
                </a:lnTo>
                <a:lnTo>
                  <a:pt x="194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52190" y="3867150"/>
            <a:ext cx="388620" cy="401320"/>
          </a:xfrm>
          <a:custGeom>
            <a:avLst/>
            <a:gdLst/>
            <a:ahLst/>
            <a:cxnLst/>
            <a:rect l="l" t="t" r="r" b="b"/>
            <a:pathLst>
              <a:path w="388620" h="401320">
                <a:moveTo>
                  <a:pt x="0" y="200660"/>
                </a:moveTo>
                <a:lnTo>
                  <a:pt x="5131" y="154634"/>
                </a:lnTo>
                <a:lnTo>
                  <a:pt x="19749" y="112393"/>
                </a:lnTo>
                <a:lnTo>
                  <a:pt x="42687" y="75136"/>
                </a:lnTo>
                <a:lnTo>
                  <a:pt x="72778" y="44067"/>
                </a:lnTo>
                <a:lnTo>
                  <a:pt x="108857" y="20386"/>
                </a:lnTo>
                <a:lnTo>
                  <a:pt x="149756" y="5296"/>
                </a:lnTo>
                <a:lnTo>
                  <a:pt x="194310" y="0"/>
                </a:lnTo>
                <a:lnTo>
                  <a:pt x="238863" y="5296"/>
                </a:lnTo>
                <a:lnTo>
                  <a:pt x="279762" y="20386"/>
                </a:lnTo>
                <a:lnTo>
                  <a:pt x="315841" y="44067"/>
                </a:lnTo>
                <a:lnTo>
                  <a:pt x="345932" y="75136"/>
                </a:lnTo>
                <a:lnTo>
                  <a:pt x="368870" y="112393"/>
                </a:lnTo>
                <a:lnTo>
                  <a:pt x="383488" y="154634"/>
                </a:lnTo>
                <a:lnTo>
                  <a:pt x="388620" y="200660"/>
                </a:lnTo>
                <a:lnTo>
                  <a:pt x="383488" y="246685"/>
                </a:lnTo>
                <a:lnTo>
                  <a:pt x="368870" y="288926"/>
                </a:lnTo>
                <a:lnTo>
                  <a:pt x="345932" y="326183"/>
                </a:lnTo>
                <a:lnTo>
                  <a:pt x="315841" y="357252"/>
                </a:lnTo>
                <a:lnTo>
                  <a:pt x="279762" y="380933"/>
                </a:lnTo>
                <a:lnTo>
                  <a:pt x="238863" y="396023"/>
                </a:lnTo>
                <a:lnTo>
                  <a:pt x="194310" y="401319"/>
                </a:lnTo>
                <a:lnTo>
                  <a:pt x="149756" y="396023"/>
                </a:lnTo>
                <a:lnTo>
                  <a:pt x="108857" y="380933"/>
                </a:lnTo>
                <a:lnTo>
                  <a:pt x="72778" y="357252"/>
                </a:lnTo>
                <a:lnTo>
                  <a:pt x="42687" y="326183"/>
                </a:lnTo>
                <a:lnTo>
                  <a:pt x="19749" y="288926"/>
                </a:lnTo>
                <a:lnTo>
                  <a:pt x="5131" y="246685"/>
                </a:lnTo>
                <a:lnTo>
                  <a:pt x="0" y="2006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09289" y="3778250"/>
            <a:ext cx="1203960" cy="180340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R="123825" algn="ctr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R="27940" algn="ctr">
              <a:lnSpc>
                <a:spcPct val="100000"/>
              </a:lnSpc>
              <a:spcBef>
                <a:spcPts val="1825"/>
              </a:spcBef>
            </a:pPr>
            <a:r>
              <a:rPr sz="1200" b="1" spc="-35" dirty="0">
                <a:latin typeface="Arial"/>
                <a:cs typeface="Arial"/>
              </a:rPr>
              <a:t>IUI/TDI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7334" y="1872996"/>
            <a:ext cx="8059420" cy="291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5" dirty="0">
                <a:latin typeface="Calibri"/>
                <a:cs typeface="Calibri"/>
              </a:rPr>
              <a:t>SIPUHH </a:t>
            </a:r>
            <a:r>
              <a:rPr sz="2400" dirty="0">
                <a:latin typeface="Calibri"/>
                <a:cs typeface="Calibri"/>
              </a:rPr>
              <a:t>belum </a:t>
            </a:r>
            <a:r>
              <a:rPr sz="2400" spc="-10" dirty="0">
                <a:latin typeface="Calibri"/>
                <a:cs typeface="Calibri"/>
              </a:rPr>
              <a:t>terintegrasi </a:t>
            </a:r>
            <a:r>
              <a:rPr sz="2400" spc="-15" dirty="0">
                <a:latin typeface="Calibri"/>
                <a:cs typeface="Calibri"/>
              </a:rPr>
              <a:t>dengan </a:t>
            </a:r>
            <a:r>
              <a:rPr sz="2400" spc="-20" dirty="0">
                <a:latin typeface="Calibri"/>
                <a:cs typeface="Calibri"/>
              </a:rPr>
              <a:t>data </a:t>
            </a:r>
            <a:r>
              <a:rPr sz="2400" spc="-15" dirty="0">
                <a:latin typeface="Calibri"/>
                <a:cs typeface="Calibri"/>
              </a:rPr>
              <a:t>SILK. Contoh </a:t>
            </a:r>
            <a:r>
              <a:rPr sz="2400" dirty="0">
                <a:latin typeface="Calibri"/>
                <a:cs typeface="Calibri"/>
              </a:rPr>
              <a:t>:  </a:t>
            </a:r>
            <a:r>
              <a:rPr sz="2400" spc="-10" dirty="0">
                <a:latin typeface="Calibri"/>
                <a:cs typeface="Calibri"/>
              </a:rPr>
              <a:t>SKSHHK </a:t>
            </a:r>
            <a:r>
              <a:rPr sz="2400" spc="-5" dirty="0">
                <a:latin typeface="Calibri"/>
                <a:cs typeface="Calibri"/>
              </a:rPr>
              <a:t>terbit </a:t>
            </a:r>
            <a:r>
              <a:rPr sz="2400" spc="-15" dirty="0">
                <a:latin typeface="Calibri"/>
                <a:cs typeface="Calibri"/>
              </a:rPr>
              <a:t>dengan </a:t>
            </a:r>
            <a:r>
              <a:rPr sz="2400" spc="-10" dirty="0">
                <a:latin typeface="Calibri"/>
                <a:cs typeface="Calibri"/>
              </a:rPr>
              <a:t>tanda V-Legal padahal </a:t>
            </a:r>
            <a:r>
              <a:rPr sz="2400" spc="-15" dirty="0">
                <a:latin typeface="Calibri"/>
                <a:cs typeface="Calibri"/>
              </a:rPr>
              <a:t>status </a:t>
            </a:r>
            <a:r>
              <a:rPr sz="2400" dirty="0">
                <a:latin typeface="Calibri"/>
                <a:cs typeface="Calibri"/>
              </a:rPr>
              <a:t>S-LK </a:t>
            </a:r>
            <a:r>
              <a:rPr sz="2400" spc="-5" dirty="0">
                <a:latin typeface="Calibri"/>
                <a:cs typeface="Calibri"/>
              </a:rPr>
              <a:t>sudah  </a:t>
            </a:r>
            <a:r>
              <a:rPr sz="2400" spc="-10" dirty="0">
                <a:latin typeface="Calibri"/>
                <a:cs typeface="Calibri"/>
              </a:rPr>
              <a:t>dibekukan/dicabut.</a:t>
            </a:r>
            <a:endParaRPr sz="2400" dirty="0">
              <a:latin typeface="Calibri"/>
              <a:cs typeface="Calibri"/>
            </a:endParaRPr>
          </a:p>
          <a:p>
            <a:pPr marL="241300" marR="528955" indent="-228600">
              <a:lnSpc>
                <a:spcPts val="2580"/>
              </a:lnSpc>
              <a:spcBef>
                <a:spcPts val="55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LMK </a:t>
            </a:r>
            <a:r>
              <a:rPr sz="2400" spc="-5" dirty="0" err="1">
                <a:latin typeface="Calibri"/>
                <a:cs typeface="Calibri"/>
              </a:rPr>
              <a:t>u</a:t>
            </a:r>
            <a:r>
              <a:rPr lang="en-US" sz="2400" spc="-5" dirty="0" err="1">
                <a:latin typeface="Calibri"/>
                <a:cs typeface="Calibri"/>
              </a:rPr>
              <a:t>n</a:t>
            </a:r>
            <a:r>
              <a:rPr sz="2400" spc="-5" dirty="0" err="1">
                <a:latin typeface="Calibri"/>
                <a:cs typeface="Calibri"/>
              </a:rPr>
              <a:t>t</a:t>
            </a:r>
            <a:r>
              <a:rPr lang="en-US" sz="2400" spc="-5" dirty="0" err="1">
                <a:latin typeface="Calibri"/>
                <a:cs typeface="Calibri"/>
              </a:rPr>
              <a:t>u</a:t>
            </a:r>
            <a:r>
              <a:rPr sz="2400" spc="-5" dirty="0" err="1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selain</a:t>
            </a:r>
            <a:r>
              <a:rPr sz="2400" spc="-5" dirty="0">
                <a:latin typeface="Calibri"/>
                <a:cs typeface="Calibri"/>
              </a:rPr>
              <a:t> IUIPHHK</a:t>
            </a:r>
            <a:r>
              <a:rPr lang="en-US" sz="2400" spc="-5" dirty="0">
                <a:latin typeface="Calibri"/>
                <a:cs typeface="Calibri"/>
              </a:rPr>
              <a:t> (PBPHH)</a:t>
            </a:r>
            <a:r>
              <a:rPr sz="2400" spc="-5" dirty="0">
                <a:latin typeface="Calibri"/>
                <a:cs typeface="Calibri"/>
              </a:rPr>
              <a:t> tidak </a:t>
            </a:r>
            <a:r>
              <a:rPr sz="2400" spc="-10" dirty="0" err="1">
                <a:latin typeface="Calibri"/>
                <a:cs typeface="Calibri"/>
              </a:rPr>
              <a:t>diwajibkan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lapor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TPT </a:t>
            </a:r>
            <a:r>
              <a:rPr sz="2400" spc="-65" dirty="0">
                <a:latin typeface="Calibri"/>
                <a:cs typeface="Calibri"/>
              </a:rPr>
              <a:t>KO </a:t>
            </a:r>
            <a:r>
              <a:rPr sz="2400" spc="-10" dirty="0">
                <a:latin typeface="Calibri"/>
                <a:cs typeface="Calibri"/>
              </a:rPr>
              <a:t>Hutan </a:t>
            </a:r>
            <a:r>
              <a:rPr sz="2400" spc="-20" dirty="0">
                <a:latin typeface="Calibri"/>
                <a:cs typeface="Calibri"/>
              </a:rPr>
              <a:t>Negara </a:t>
            </a:r>
            <a:r>
              <a:rPr sz="2400" spc="-5" dirty="0">
                <a:latin typeface="Calibri"/>
                <a:cs typeface="Calibri"/>
              </a:rPr>
              <a:t>tidak </a:t>
            </a:r>
            <a:r>
              <a:rPr sz="2400" spc="-10" dirty="0">
                <a:latin typeface="Calibri"/>
                <a:cs typeface="Calibri"/>
              </a:rPr>
              <a:t>diwajibkan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SIPUHH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2730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Dok </a:t>
            </a:r>
            <a:r>
              <a:rPr sz="2400" spc="-15" dirty="0">
                <a:latin typeface="Calibri"/>
                <a:cs typeface="Calibri"/>
              </a:rPr>
              <a:t>Angkutan </a:t>
            </a:r>
            <a:r>
              <a:rPr sz="2400" spc="-10" dirty="0">
                <a:latin typeface="Calibri"/>
                <a:cs typeface="Calibri"/>
              </a:rPr>
              <a:t>Hutan </a:t>
            </a:r>
            <a:r>
              <a:rPr sz="2400" spc="-20" dirty="0">
                <a:latin typeface="Calibri"/>
                <a:cs typeface="Calibri"/>
              </a:rPr>
              <a:t>Negara keterlacakannya </a:t>
            </a:r>
            <a:r>
              <a:rPr sz="2400" spc="-10" dirty="0">
                <a:latin typeface="Calibri"/>
                <a:cs typeface="Calibri"/>
              </a:rPr>
              <a:t>terhenti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hanya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30"/>
              </a:lnSpc>
            </a:pPr>
            <a:r>
              <a:rPr sz="2400" spc="-5" dirty="0">
                <a:latin typeface="Calibri"/>
                <a:cs typeface="Calibri"/>
              </a:rPr>
              <a:t>sampai </a:t>
            </a:r>
            <a:r>
              <a:rPr sz="2400" spc="-15" dirty="0" err="1">
                <a:latin typeface="Calibri"/>
                <a:cs typeface="Calibri"/>
              </a:rPr>
              <a:t>dengan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SKSHHK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Memanipulasi </a:t>
            </a:r>
            <a:r>
              <a:rPr sz="2400" spc="-15" dirty="0">
                <a:latin typeface="Calibri"/>
                <a:cs typeface="Calibri"/>
              </a:rPr>
              <a:t>Laporan </a:t>
            </a: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spc="-15" dirty="0">
                <a:latin typeface="Calibri"/>
                <a:cs typeface="Calibri"/>
              </a:rPr>
              <a:t>produksi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(LHP)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" y="6503669"/>
            <a:ext cx="12192000" cy="355600"/>
          </a:xfrm>
          <a:custGeom>
            <a:avLst/>
            <a:gdLst/>
            <a:ahLst/>
            <a:cxnLst/>
            <a:rect l="l" t="t" r="r" b="b"/>
            <a:pathLst>
              <a:path w="12192000" h="355600">
                <a:moveTo>
                  <a:pt x="0" y="355600"/>
                </a:moveTo>
                <a:lnTo>
                  <a:pt x="12192000" y="355600"/>
                </a:lnTo>
                <a:lnTo>
                  <a:pt x="12192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6503669"/>
            <a:ext cx="12192000" cy="355600"/>
          </a:xfrm>
          <a:custGeom>
            <a:avLst/>
            <a:gdLst/>
            <a:ahLst/>
            <a:cxnLst/>
            <a:rect l="l" t="t" r="r" b="b"/>
            <a:pathLst>
              <a:path w="12192000" h="355600">
                <a:moveTo>
                  <a:pt x="0" y="355600"/>
                </a:moveTo>
                <a:lnTo>
                  <a:pt x="12192000" y="355600"/>
                </a:lnTo>
                <a:lnTo>
                  <a:pt x="12192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7620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9879" y="879475"/>
            <a:ext cx="398462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Cambria"/>
                <a:cs typeface="Cambria"/>
              </a:rPr>
              <a:t>Titik </a:t>
            </a:r>
            <a:r>
              <a:rPr sz="3600" spc="-5" dirty="0">
                <a:solidFill>
                  <a:srgbClr val="FF0000"/>
                </a:solidFill>
                <a:latin typeface="Cambria"/>
                <a:cs typeface="Cambria"/>
              </a:rPr>
              <a:t>Kritis </a:t>
            </a:r>
            <a:r>
              <a:rPr sz="3600" dirty="0">
                <a:solidFill>
                  <a:srgbClr val="FF0000"/>
                </a:solidFill>
                <a:latin typeface="Cambria"/>
                <a:cs typeface="Cambria"/>
              </a:rPr>
              <a:t>1 :</a:t>
            </a:r>
            <a:r>
              <a:rPr sz="3600" spc="-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0000"/>
                </a:solidFill>
                <a:latin typeface="Cambria"/>
                <a:cs typeface="Cambria"/>
              </a:rPr>
              <a:t>PUHH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590799" cy="6494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6539865"/>
            <a:ext cx="168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Sumber </a:t>
            </a:r>
            <a:r>
              <a:rPr sz="1200" spc="-15" dirty="0">
                <a:latin typeface="Calibri"/>
                <a:cs typeface="Calibri"/>
              </a:rPr>
              <a:t>foto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Ichwan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/JPIK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6496049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0" y="363220"/>
                </a:moveTo>
                <a:lnTo>
                  <a:pt x="12192000" y="363220"/>
                </a:lnTo>
                <a:lnTo>
                  <a:pt x="12192000" y="0"/>
                </a:lnTo>
                <a:lnTo>
                  <a:pt x="0" y="0"/>
                </a:lnTo>
                <a:lnTo>
                  <a:pt x="0" y="3632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6496049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0" y="363220"/>
                </a:moveTo>
                <a:lnTo>
                  <a:pt x="12192000" y="363220"/>
                </a:lnTo>
                <a:lnTo>
                  <a:pt x="12192000" y="0"/>
                </a:lnTo>
                <a:lnTo>
                  <a:pt x="0" y="0"/>
                </a:lnTo>
                <a:lnTo>
                  <a:pt x="0" y="363220"/>
                </a:lnTo>
                <a:close/>
              </a:path>
            </a:pathLst>
          </a:custGeom>
          <a:ln w="7620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7751" y="686434"/>
            <a:ext cx="247904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Cambria"/>
                <a:cs typeface="Cambria"/>
              </a:rPr>
              <a:t>Titik </a:t>
            </a:r>
            <a:r>
              <a:rPr sz="3600" spc="-5" dirty="0">
                <a:solidFill>
                  <a:srgbClr val="FF0000"/>
                </a:solidFill>
                <a:latin typeface="Cambria"/>
                <a:cs typeface="Cambria"/>
              </a:rPr>
              <a:t>Kritis</a:t>
            </a:r>
            <a:r>
              <a:rPr sz="3600" spc="-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590799" cy="646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580187"/>
            <a:ext cx="148272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Sumber foto : </a:t>
            </a:r>
            <a:r>
              <a:rPr sz="1050" spc="-5" dirty="0">
                <a:latin typeface="Calibri"/>
                <a:cs typeface="Calibri"/>
              </a:rPr>
              <a:t>Ichwan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/JPIK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7751" y="1509395"/>
            <a:ext cx="334010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Proses </a:t>
            </a:r>
            <a:r>
              <a:rPr sz="3200" spc="-5" dirty="0">
                <a:latin typeface="Calibri"/>
                <a:cs typeface="Calibri"/>
              </a:rPr>
              <a:t>Sertifikasi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9071" y="2072640"/>
            <a:ext cx="8612505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Tidak ada </a:t>
            </a:r>
            <a:r>
              <a:rPr sz="2000" spc="-5" dirty="0">
                <a:latin typeface="Calibri"/>
                <a:cs typeface="Calibri"/>
              </a:rPr>
              <a:t>mekanisme blacklist </a:t>
            </a:r>
            <a:r>
              <a:rPr sz="2000" dirty="0">
                <a:latin typeface="Calibri"/>
                <a:cs typeface="Calibri"/>
              </a:rPr>
              <a:t>nama perusahaan/npwp dan pemilik perusahaan  </a:t>
            </a:r>
            <a:r>
              <a:rPr sz="2000" spc="-15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pernah </a:t>
            </a:r>
            <a:r>
              <a:rPr sz="2000" spc="-10" dirty="0">
                <a:latin typeface="Calibri"/>
                <a:cs typeface="Calibri"/>
              </a:rPr>
              <a:t>dilakukan </a:t>
            </a:r>
            <a:r>
              <a:rPr sz="2000" spc="-5" dirty="0">
                <a:latin typeface="Calibri"/>
                <a:cs typeface="Calibri"/>
              </a:rPr>
              <a:t>pencabutan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SLK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latin typeface="Calibri"/>
                <a:cs typeface="Calibri"/>
              </a:rPr>
              <a:t>Ada </a:t>
            </a:r>
            <a:r>
              <a:rPr lang="en-US" sz="2000" spc="-5" dirty="0" err="1">
                <a:latin typeface="Calibri"/>
                <a:cs typeface="Calibri"/>
              </a:rPr>
              <a:t>indikasi</a:t>
            </a:r>
            <a:r>
              <a:rPr lang="en-US" sz="2000" spc="-5" dirty="0">
                <a:latin typeface="Calibri"/>
                <a:cs typeface="Calibri"/>
              </a:rPr>
              <a:t> main </a:t>
            </a:r>
            <a:r>
              <a:rPr lang="en-US" sz="2000" spc="-5" dirty="0" err="1">
                <a:latin typeface="Calibri"/>
                <a:cs typeface="Calibri"/>
              </a:rPr>
              <a:t>mata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5" dirty="0" err="1">
                <a:latin typeface="Calibri"/>
                <a:cs typeface="Calibri"/>
              </a:rPr>
              <a:t>dalam</a:t>
            </a:r>
            <a:r>
              <a:rPr lang="en-US" sz="2000" spc="-5" dirty="0">
                <a:latin typeface="Calibri"/>
                <a:cs typeface="Calibri"/>
              </a:rPr>
              <a:t> proses </a:t>
            </a:r>
            <a:r>
              <a:rPr lang="en-US" sz="2000" spc="-5" dirty="0" err="1">
                <a:latin typeface="Calibri"/>
                <a:cs typeface="Calibri"/>
              </a:rPr>
              <a:t>penilain</a:t>
            </a:r>
            <a:r>
              <a:rPr lang="en-US" sz="2000" spc="-5" dirty="0">
                <a:latin typeface="Calibri"/>
                <a:cs typeface="Calibri"/>
              </a:rPr>
              <a:t> SLK </a:t>
            </a:r>
            <a:r>
              <a:rPr lang="en-US" sz="2000" spc="-5" dirty="0" err="1">
                <a:latin typeface="Calibri"/>
                <a:cs typeface="Calibri"/>
              </a:rPr>
              <a:t>baik</a:t>
            </a:r>
            <a:r>
              <a:rPr lang="en-US" sz="2000" spc="-5" dirty="0">
                <a:latin typeface="Calibri"/>
                <a:cs typeface="Calibri"/>
              </a:rPr>
              <a:t> di PBPH dan PBPHH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7751" y="2960370"/>
            <a:ext cx="537908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Deklarasi </a:t>
            </a:r>
            <a:r>
              <a:rPr sz="3200" spc="-5" dirty="0">
                <a:latin typeface="Calibri"/>
                <a:cs typeface="Calibri"/>
              </a:rPr>
              <a:t>Kesesuaian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Pemasok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9071" y="3491229"/>
            <a:ext cx="700405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Menjadi </a:t>
            </a:r>
            <a:r>
              <a:rPr sz="2000" spc="-5" dirty="0">
                <a:latin typeface="Calibri"/>
                <a:cs typeface="Calibri"/>
              </a:rPr>
              <a:t>celah </a:t>
            </a:r>
            <a:r>
              <a:rPr sz="2000" dirty="0">
                <a:latin typeface="Calibri"/>
                <a:cs typeface="Calibri"/>
              </a:rPr>
              <a:t>untuk pencucian </a:t>
            </a:r>
            <a:r>
              <a:rPr sz="2000" spc="-25" dirty="0">
                <a:latin typeface="Calibri"/>
                <a:cs typeface="Calibri"/>
              </a:rPr>
              <a:t>kayu </a:t>
            </a:r>
            <a:r>
              <a:rPr sz="2000" spc="-10" dirty="0">
                <a:latin typeface="Calibri"/>
                <a:cs typeface="Calibri"/>
              </a:rPr>
              <a:t>illegal (contoh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sonokeling)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Tidak </a:t>
            </a:r>
            <a:r>
              <a:rPr sz="2000" spc="-5" dirty="0">
                <a:latin typeface="Calibri"/>
                <a:cs typeface="Calibri"/>
              </a:rPr>
              <a:t>mendorong </a:t>
            </a:r>
            <a:r>
              <a:rPr sz="2000" dirty="0">
                <a:latin typeface="Calibri"/>
                <a:cs typeface="Calibri"/>
              </a:rPr>
              <a:t>seluruh </a:t>
            </a:r>
            <a:r>
              <a:rPr sz="2000" spc="-10" dirty="0">
                <a:latin typeface="Calibri"/>
                <a:cs typeface="Calibri"/>
              </a:rPr>
              <a:t>rantai </a:t>
            </a:r>
            <a:r>
              <a:rPr sz="2000" dirty="0">
                <a:latin typeface="Calibri"/>
                <a:cs typeface="Calibri"/>
              </a:rPr>
              <a:t>pasok ber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sertifikat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7751" y="4139183"/>
            <a:ext cx="325437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TPT- </a:t>
            </a:r>
            <a:r>
              <a:rPr sz="3200" spc="-35" dirty="0">
                <a:latin typeface="Calibri"/>
                <a:cs typeface="Calibri"/>
              </a:rPr>
              <a:t>Kayu</a:t>
            </a:r>
            <a:r>
              <a:rPr sz="3200" spc="-5" dirty="0">
                <a:latin typeface="Calibri"/>
                <a:cs typeface="Calibri"/>
              </a:rPr>
              <a:t> Olahan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9071" y="4670425"/>
            <a:ext cx="7162165" cy="94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Menjadi </a:t>
            </a:r>
            <a:r>
              <a:rPr sz="2000" spc="-5" dirty="0">
                <a:latin typeface="Calibri"/>
                <a:cs typeface="Calibri"/>
              </a:rPr>
              <a:t>celah </a:t>
            </a:r>
            <a:r>
              <a:rPr sz="2000" dirty="0">
                <a:latin typeface="Calibri"/>
                <a:cs typeface="Calibri"/>
              </a:rPr>
              <a:t>untuk pencucian </a:t>
            </a:r>
            <a:r>
              <a:rPr sz="2000" spc="-25" dirty="0">
                <a:latin typeface="Calibri"/>
                <a:cs typeface="Calibri"/>
              </a:rPr>
              <a:t>kayu </a:t>
            </a:r>
            <a:r>
              <a:rPr sz="2000" spc="-10" dirty="0">
                <a:latin typeface="Calibri"/>
                <a:cs typeface="Calibri"/>
              </a:rPr>
              <a:t>illegal (contoh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0" dirty="0">
                <a:latin typeface="Calibri"/>
                <a:cs typeface="Calibri"/>
              </a:rPr>
              <a:t> sonokeling)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2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Menerima </a:t>
            </a:r>
            <a:r>
              <a:rPr sz="2000" spc="-25" dirty="0">
                <a:latin typeface="Calibri"/>
                <a:cs typeface="Calibri"/>
              </a:rPr>
              <a:t>kayu </a:t>
            </a:r>
            <a:r>
              <a:rPr sz="2000" spc="-5" dirty="0">
                <a:latin typeface="Calibri"/>
                <a:cs typeface="Calibri"/>
              </a:rPr>
              <a:t>bulat </a:t>
            </a:r>
            <a:r>
              <a:rPr sz="2000" spc="-10" dirty="0">
                <a:latin typeface="Calibri"/>
                <a:cs typeface="Calibri"/>
              </a:rPr>
              <a:t>bekerjsama </a:t>
            </a:r>
            <a:r>
              <a:rPr sz="2000" spc="-5" dirty="0">
                <a:latin typeface="Calibri"/>
                <a:cs typeface="Calibri"/>
              </a:rPr>
              <a:t>dengan IPHHK </a:t>
            </a:r>
            <a:r>
              <a:rPr sz="2000" spc="-15" dirty="0" err="1">
                <a:latin typeface="Calibri"/>
                <a:cs typeface="Calibri"/>
              </a:rPr>
              <a:t>lainya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dalam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penggergajian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kayu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6496049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0" y="363220"/>
                </a:moveTo>
                <a:lnTo>
                  <a:pt x="12192000" y="363220"/>
                </a:lnTo>
                <a:lnTo>
                  <a:pt x="12192000" y="0"/>
                </a:lnTo>
                <a:lnTo>
                  <a:pt x="0" y="0"/>
                </a:lnTo>
                <a:lnTo>
                  <a:pt x="0" y="3632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6496049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0" y="363220"/>
                </a:moveTo>
                <a:lnTo>
                  <a:pt x="12192000" y="363220"/>
                </a:lnTo>
                <a:lnTo>
                  <a:pt x="12192000" y="0"/>
                </a:lnTo>
                <a:lnTo>
                  <a:pt x="0" y="0"/>
                </a:lnTo>
                <a:lnTo>
                  <a:pt x="0" y="363220"/>
                </a:lnTo>
                <a:close/>
              </a:path>
            </a:pathLst>
          </a:custGeom>
          <a:ln w="7620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3829" y="1129284"/>
            <a:ext cx="4183379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Cambria"/>
                <a:cs typeface="Cambria"/>
              </a:rPr>
              <a:t>Titik </a:t>
            </a:r>
            <a:r>
              <a:rPr sz="3600" spc="-5" dirty="0">
                <a:solidFill>
                  <a:srgbClr val="FF0000"/>
                </a:solidFill>
                <a:latin typeface="Cambria"/>
                <a:cs typeface="Cambria"/>
              </a:rPr>
              <a:t>Kritis </a:t>
            </a:r>
            <a:r>
              <a:rPr sz="3600" dirty="0">
                <a:solidFill>
                  <a:srgbClr val="FF0000"/>
                </a:solidFill>
                <a:latin typeface="Cambria"/>
                <a:cs typeface="Cambria"/>
              </a:rPr>
              <a:t>3 :</a:t>
            </a:r>
            <a:r>
              <a:rPr sz="3600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mbria"/>
                <a:cs typeface="Cambria"/>
              </a:rPr>
              <a:t>Ekspor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580187"/>
            <a:ext cx="148272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Sumber foto : </a:t>
            </a:r>
            <a:r>
              <a:rPr sz="1050" spc="-5" dirty="0">
                <a:latin typeface="Calibri"/>
                <a:cs typeface="Calibri"/>
              </a:rPr>
              <a:t>Ichwan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/JPIK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16205" y="2010806"/>
            <a:ext cx="11959589" cy="278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1200" marR="5080" indent="-228600">
              <a:lnSpc>
                <a:spcPct val="90100"/>
              </a:lnSpc>
              <a:buFont typeface="Arial"/>
              <a:buChar char="•"/>
              <a:tabLst>
                <a:tab pos="3251835" algn="l"/>
              </a:tabLst>
            </a:pPr>
            <a:r>
              <a:rPr spc="-5" dirty="0"/>
              <a:t>Eksportir Non </a:t>
            </a:r>
            <a:r>
              <a:rPr spc="-10" dirty="0"/>
              <a:t>Produsen </a:t>
            </a:r>
            <a:r>
              <a:rPr dirty="0"/>
              <a:t>: </a:t>
            </a:r>
            <a:r>
              <a:rPr spc="-5" dirty="0"/>
              <a:t>tidak </a:t>
            </a:r>
            <a:r>
              <a:rPr spc="-20" dirty="0"/>
              <a:t>terbatasnya </a:t>
            </a:r>
            <a:r>
              <a:rPr spc="-15" dirty="0"/>
              <a:t>kerjasama dengan  </a:t>
            </a:r>
            <a:r>
              <a:rPr spc="-5" dirty="0"/>
              <a:t>industri/mitra </a:t>
            </a:r>
            <a:r>
              <a:rPr spc="-20" dirty="0"/>
              <a:t>yang </a:t>
            </a:r>
            <a:r>
              <a:rPr spc="-5" dirty="0"/>
              <a:t>ber </a:t>
            </a:r>
            <a:r>
              <a:rPr spc="-80" dirty="0"/>
              <a:t>DKP. </a:t>
            </a:r>
            <a:r>
              <a:rPr spc="-15" dirty="0"/>
              <a:t>Seharusnya </a:t>
            </a:r>
            <a:r>
              <a:rPr spc="-25" dirty="0"/>
              <a:t>hanya </a:t>
            </a:r>
            <a:r>
              <a:rPr spc="-10" dirty="0"/>
              <a:t>mitra </a:t>
            </a:r>
            <a:r>
              <a:rPr spc="-20" dirty="0"/>
              <a:t>yang kategori  </a:t>
            </a:r>
            <a:r>
              <a:rPr spc="-10" dirty="0"/>
              <a:t>pengrajin saja </a:t>
            </a:r>
            <a:r>
              <a:rPr spc="-15" dirty="0"/>
              <a:t>yang </a:t>
            </a:r>
            <a:r>
              <a:rPr spc="-5" dirty="0"/>
              <a:t>boleh ber </a:t>
            </a:r>
            <a:r>
              <a:rPr spc="-80" dirty="0"/>
              <a:t>DKP. </a:t>
            </a:r>
            <a:r>
              <a:rPr spc="-5" dirty="0"/>
              <a:t>Untuk supplier/mitra </a:t>
            </a:r>
            <a:r>
              <a:rPr spc="-15" dirty="0"/>
              <a:t>dengan status  </a:t>
            </a:r>
            <a:r>
              <a:rPr spc="-5" dirty="0"/>
              <a:t>TDI/Iui </a:t>
            </a:r>
            <a:r>
              <a:rPr spc="-10" dirty="0"/>
              <a:t>diwajibkan untuk</a:t>
            </a:r>
            <a:r>
              <a:rPr spc="-80" dirty="0"/>
              <a:t> </a:t>
            </a:r>
            <a:r>
              <a:rPr spc="-10" dirty="0"/>
              <a:t>SLK</a:t>
            </a:r>
          </a:p>
          <a:p>
            <a:pPr marL="3251200" indent="-228600">
              <a:lnSpc>
                <a:spcPts val="2730"/>
              </a:lnSpc>
              <a:spcBef>
                <a:spcPts val="220"/>
              </a:spcBef>
              <a:buFont typeface="Arial"/>
              <a:buChar char="•"/>
              <a:tabLst>
                <a:tab pos="3251835" algn="l"/>
              </a:tabLst>
            </a:pPr>
            <a:r>
              <a:rPr spc="-10" dirty="0"/>
              <a:t>Dokumen V-Legal </a:t>
            </a:r>
            <a:r>
              <a:rPr spc="-25" dirty="0"/>
              <a:t>hanya </a:t>
            </a:r>
            <a:r>
              <a:rPr spc="-5" dirty="0"/>
              <a:t>berbasis </a:t>
            </a:r>
            <a:r>
              <a:rPr spc="-10" dirty="0"/>
              <a:t>dokumen </a:t>
            </a:r>
            <a:r>
              <a:rPr spc="-5" dirty="0"/>
              <a:t>saja. Tidak diatur</a:t>
            </a:r>
            <a:r>
              <a:rPr spc="60" dirty="0"/>
              <a:t> </a:t>
            </a:r>
            <a:r>
              <a:rPr spc="-15" dirty="0"/>
              <a:t>tentang</a:t>
            </a:r>
          </a:p>
          <a:p>
            <a:pPr marL="3251200">
              <a:lnSpc>
                <a:spcPts val="2730"/>
              </a:lnSpc>
            </a:pPr>
            <a:r>
              <a:rPr spc="-15" dirty="0" err="1"/>
              <a:t>kewajiban</a:t>
            </a:r>
            <a:r>
              <a:rPr spc="-15" dirty="0"/>
              <a:t> </a:t>
            </a:r>
            <a:r>
              <a:rPr lang="en-US" spc="-15" dirty="0" err="1"/>
              <a:t>melakukan</a:t>
            </a:r>
            <a:r>
              <a:rPr lang="en-US" spc="-15" dirty="0"/>
              <a:t> </a:t>
            </a:r>
            <a:r>
              <a:rPr lang="en-US" spc="-15" dirty="0" err="1"/>
              <a:t>pengecekan</a:t>
            </a:r>
            <a:r>
              <a:rPr lang="en-US" spc="-15" dirty="0"/>
              <a:t> </a:t>
            </a:r>
            <a:r>
              <a:rPr dirty="0" err="1"/>
              <a:t>fisik</a:t>
            </a:r>
            <a:r>
              <a:rPr dirty="0"/>
              <a:t> </a:t>
            </a:r>
            <a:r>
              <a:rPr spc="-15" dirty="0"/>
              <a:t>saat</a:t>
            </a:r>
            <a:r>
              <a:rPr spc="-35" dirty="0"/>
              <a:t> </a:t>
            </a:r>
            <a:r>
              <a:rPr spc="-10" dirty="0"/>
              <a:t>stuffing.</a:t>
            </a:r>
            <a:r>
              <a:rPr lang="en-US" spc="-10" dirty="0"/>
              <a:t> </a:t>
            </a:r>
            <a:r>
              <a:rPr lang="en-US" spc="-10" dirty="0" err="1"/>
              <a:t>Hanya</a:t>
            </a:r>
            <a:r>
              <a:rPr lang="en-US" spc="-10" dirty="0"/>
              <a:t> </a:t>
            </a:r>
            <a:r>
              <a:rPr lang="en-US" spc="-10" dirty="0" err="1"/>
              <a:t>jenis</a:t>
            </a:r>
            <a:r>
              <a:rPr lang="en-US" spc="-10" dirty="0"/>
              <a:t> </a:t>
            </a:r>
            <a:r>
              <a:rPr lang="en-US" spc="-10" dirty="0" err="1"/>
              <a:t>kayu</a:t>
            </a:r>
            <a:r>
              <a:rPr lang="en-US" spc="-10" dirty="0"/>
              <a:t> </a:t>
            </a:r>
            <a:r>
              <a:rPr lang="en-US" spc="-10" dirty="0" err="1"/>
              <a:t>tertentu</a:t>
            </a:r>
            <a:r>
              <a:rPr lang="en-US" spc="-10" dirty="0"/>
              <a:t> yang </a:t>
            </a:r>
            <a:r>
              <a:rPr lang="en-US" spc="-10" dirty="0" err="1"/>
              <a:t>dilakukan</a:t>
            </a:r>
            <a:r>
              <a:rPr lang="en-US" spc="-10" dirty="0"/>
              <a:t> </a:t>
            </a:r>
            <a:r>
              <a:rPr lang="en-US" spc="-10" dirty="0" err="1"/>
              <a:t>pengecekan</a:t>
            </a:r>
            <a:r>
              <a:rPr lang="en-US" spc="-10" dirty="0"/>
              <a:t> </a:t>
            </a:r>
            <a:r>
              <a:rPr lang="en-US" spc="-10" dirty="0" err="1"/>
              <a:t>saat</a:t>
            </a:r>
            <a:r>
              <a:rPr lang="en-US" spc="-10" dirty="0"/>
              <a:t> stuffing</a:t>
            </a:r>
            <a:endParaRPr spc="-10" dirty="0"/>
          </a:p>
          <a:p>
            <a:pPr marL="32512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251835" algn="l"/>
              </a:tabLst>
            </a:pPr>
            <a:r>
              <a:rPr spc="-10" dirty="0"/>
              <a:t>Dokumen V-Legal dapat </a:t>
            </a:r>
            <a:r>
              <a:rPr spc="-5" dirty="0"/>
              <a:t>terbit sebelum stuffing</a:t>
            </a:r>
            <a:r>
              <a:rPr spc="-45" dirty="0"/>
              <a:t> </a:t>
            </a:r>
            <a:r>
              <a:rPr spc="-15" dirty="0"/>
              <a:t>barang.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781299" cy="6494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BE7964-DDFA-4D55-BEBE-8B0360915A54}"/>
              </a:ext>
            </a:extLst>
          </p:cNvPr>
          <p:cNvSpPr txBox="1"/>
          <p:nvPr/>
        </p:nvSpPr>
        <p:spPr>
          <a:xfrm>
            <a:off x="228600" y="533400"/>
            <a:ext cx="2360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noProof="1">
                <a:solidFill>
                  <a:srgbClr val="C00000"/>
                </a:solidFill>
              </a:rPr>
              <a:t>Implementasi Rantai Pasok Kayu dalam SVLK di 3 (Tiga) Klaster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BA9B1-48CA-47C2-98D5-F7DEBAEAC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3333" r="2084" b="6667"/>
          <a:stretch/>
        </p:blipFill>
        <p:spPr>
          <a:xfrm>
            <a:off x="2286000" y="914400"/>
            <a:ext cx="9525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8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A30028-76D0-E343-BFE4-D85C4A33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832" y="351668"/>
            <a:ext cx="5129443" cy="43158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noProof="1"/>
              <a:t>UMUM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Titik kritis ketelusuran kayu ada pada tahapan perubahan bentuk (</a:t>
            </a:r>
            <a:r>
              <a:rPr lang="en-US" b="1" noProof="1"/>
              <a:t>MUTASI</a:t>
            </a:r>
            <a:r>
              <a:rPr lang="en-US" noProof="1"/>
              <a:t>) kayu.</a:t>
            </a:r>
          </a:p>
          <a:p>
            <a:pPr marL="971550" lvl="1" indent="-514350">
              <a:buFont typeface="+mj-lt"/>
              <a:buAutoNum type="alphaLcParenR"/>
            </a:pPr>
            <a:endParaRPr lang="en-US" noProof="1"/>
          </a:p>
          <a:p>
            <a:pPr marL="971550" lvl="1" indent="-514350">
              <a:buFont typeface="+mj-lt"/>
              <a:buAutoNum type="alphaLcParenR"/>
            </a:pPr>
            <a:endParaRPr lang="en-US" noProof="1"/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Ketelusuran kayu dilakukan hanya </a:t>
            </a:r>
            <a:r>
              <a:rPr lang="en-US" b="1" noProof="1"/>
              <a:t>satu tahapan </a:t>
            </a:r>
            <a:r>
              <a:rPr lang="en-US" noProof="1"/>
              <a:t>ke belakang saja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Kemudahan </a:t>
            </a:r>
            <a:r>
              <a:rPr lang="en-US" b="1" noProof="1"/>
              <a:t>Resertifikasi</a:t>
            </a:r>
            <a:r>
              <a:rPr lang="en-US" noProof="1"/>
              <a:t> setelah pencabutan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noProof="1"/>
              <a:t>Market Broker </a:t>
            </a:r>
            <a:r>
              <a:rPr lang="en-US" noProof="1"/>
              <a:t>(makelar dan TPTKO) beroperasi (</a:t>
            </a:r>
            <a:r>
              <a:rPr lang="en-US" i="1" noProof="1"/>
              <a:t>exist</a:t>
            </a:r>
            <a:r>
              <a:rPr lang="en-US" noProof="1"/>
              <a:t>) dan menjadi tempat pencucian kayu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noProof="1"/>
              <a:t>Eksportir Non-Produsen </a:t>
            </a:r>
            <a:r>
              <a:rPr lang="en-US" noProof="1"/>
              <a:t>rawan jual beli V-Legal</a:t>
            </a:r>
          </a:p>
          <a:p>
            <a:pPr marL="971550" lvl="1" indent="-514350">
              <a:buFont typeface="+mj-lt"/>
              <a:buAutoNum type="alphaLcParenR"/>
            </a:pPr>
            <a:endParaRPr lang="en-US" noProof="1"/>
          </a:p>
          <a:p>
            <a:endParaRPr lang="en-US" noProof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2A5EF6D-D529-7249-92A3-8F90A316B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/>
          <a:stretch/>
        </p:blipFill>
        <p:spPr>
          <a:xfrm>
            <a:off x="6376673" y="1324804"/>
            <a:ext cx="5336273" cy="3089733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109E543-7956-5041-8AA9-341C2CA25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150305"/>
              </p:ext>
            </p:extLst>
          </p:nvPr>
        </p:nvGraphicFramePr>
        <p:xfrm>
          <a:off x="734866" y="1324804"/>
          <a:ext cx="4778830" cy="42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85C6455D-1433-354A-AD0D-8BC5B13568F5}"/>
              </a:ext>
            </a:extLst>
          </p:cNvPr>
          <p:cNvSpPr txBox="1">
            <a:spLocks/>
          </p:cNvSpPr>
          <p:nvPr/>
        </p:nvSpPr>
        <p:spPr>
          <a:xfrm>
            <a:off x="206832" y="4667534"/>
            <a:ext cx="5484285" cy="2135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noProof="1"/>
              <a:t>2. HULU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Kawasan: Formal (legal) vs Informal (adat/lokal)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Penebangan di luar perencanaan / di luar konsesi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Manipulasi asal usul bahan baku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Pencampuran kayu dalam pengangkutan</a:t>
            </a:r>
          </a:p>
          <a:p>
            <a:endParaRPr lang="en-US" noProof="1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50838551-60CE-CE49-A6E7-FA916C605011}"/>
              </a:ext>
            </a:extLst>
          </p:cNvPr>
          <p:cNvSpPr txBox="1">
            <a:spLocks/>
          </p:cNvSpPr>
          <p:nvPr/>
        </p:nvSpPr>
        <p:spPr>
          <a:xfrm>
            <a:off x="6228661" y="4708478"/>
            <a:ext cx="5484285" cy="2149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noProof="1"/>
              <a:t>3. HILIR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Sulit melacak asal Komponen kayu dari log yang mana, karena lemahnya pencatatan dan pengawasan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Pergerakan dokumen tidak sama dengan pergerakan fisik kayu.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noProof="1"/>
              <a:t>Jual beli V-legal</a:t>
            </a:r>
          </a:p>
          <a:p>
            <a:pPr marL="971550" lvl="1" indent="-514350">
              <a:buFont typeface="+mj-lt"/>
              <a:buAutoNum type="alphaLcParenR"/>
            </a:pPr>
            <a:endParaRPr lang="en-US" noProof="1"/>
          </a:p>
          <a:p>
            <a:pPr marL="971550" lvl="1" indent="-514350">
              <a:buFont typeface="+mj-lt"/>
              <a:buAutoNum type="alphaLcParenR"/>
            </a:pPr>
            <a:endParaRPr lang="en-US" noProof="1"/>
          </a:p>
          <a:p>
            <a:endParaRPr lang="en-US" noProof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FF1B41-4A95-874A-BF8C-8D6550E5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7" y="224551"/>
            <a:ext cx="6500883" cy="1038261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PEMBELAJARAN DARI IMPLEMENTASI SVLK SELAMA INI….!!!!</a:t>
            </a:r>
          </a:p>
        </p:txBody>
      </p:sp>
    </p:spTree>
    <p:extLst>
      <p:ext uri="{BB962C8B-B14F-4D97-AF65-F5344CB8AC3E}">
        <p14:creationId xmlns:p14="http://schemas.microsoft.com/office/powerpoint/2010/main" val="30064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BB03-9B17-4E7F-A576-1B2BF6AA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ED162F2-5070-4440-ACD2-971F62D1A6F8}"/>
              </a:ext>
            </a:extLst>
          </p:cNvPr>
          <p:cNvSpPr/>
          <p:nvPr/>
        </p:nvSpPr>
        <p:spPr>
          <a:xfrm>
            <a:off x="1" y="304801"/>
            <a:ext cx="11811000" cy="6172200"/>
          </a:xfrm>
          <a:custGeom>
            <a:avLst/>
            <a:gdLst/>
            <a:ahLst/>
            <a:cxnLst/>
            <a:rect l="l" t="t" r="r" b="b"/>
            <a:pathLst>
              <a:path w="17816790" h="8579009">
                <a:moveTo>
                  <a:pt x="0" y="0"/>
                </a:moveTo>
                <a:lnTo>
                  <a:pt x="17816790" y="0"/>
                </a:lnTo>
                <a:lnTo>
                  <a:pt x="17816790" y="8579010"/>
                </a:lnTo>
                <a:lnTo>
                  <a:pt x="0" y="8579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447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791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Californian FB</vt:lpstr>
      <vt:lpstr>Cambria</vt:lpstr>
      <vt:lpstr>Codec Pro ExtraBold</vt:lpstr>
      <vt:lpstr>Corbel</vt:lpstr>
      <vt:lpstr>Microsoft Sans Serif</vt:lpstr>
      <vt:lpstr>Montserrat Light</vt:lpstr>
      <vt:lpstr>Open Sauce</vt:lpstr>
      <vt:lpstr>Roboto Mono</vt:lpstr>
      <vt:lpstr>Times New Roman</vt:lpstr>
      <vt:lpstr>Office Theme</vt:lpstr>
      <vt:lpstr>PowerPoint Presentation</vt:lpstr>
      <vt:lpstr>Definisi SVLK</vt:lpstr>
      <vt:lpstr>Celah Pelanggaran Berdasarkan Temuan Lapangan</vt:lpstr>
      <vt:lpstr>Titik Kritis 1 : PUHH</vt:lpstr>
      <vt:lpstr>Titik Kritis 2</vt:lpstr>
      <vt:lpstr>Titik Kritis 3 : Ekspor</vt:lpstr>
      <vt:lpstr>PowerPoint Presentation</vt:lpstr>
      <vt:lpstr>PEMBELAJARAN DARI IMPLEMENTASI SVLK SELAMA INI….!!!!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Ichwan Muhammad</cp:lastModifiedBy>
  <cp:revision>19</cp:revision>
  <dcterms:created xsi:type="dcterms:W3CDTF">2019-10-31T16:08:42Z</dcterms:created>
  <dcterms:modified xsi:type="dcterms:W3CDTF">2024-09-26T04:30:42Z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2019-10-31T00:00:00Z</vt:filetime>
  </property>
</Properties>
</file>