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9" r:id="rId4"/>
    <p:sldId id="263" r:id="rId5"/>
    <p:sldId id="262" r:id="rId6"/>
    <p:sldId id="265" r:id="rId7"/>
    <p:sldId id="266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_flood_ris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rad%20EWS\2020\NewAnalisis\REcap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rad%20EWS\2020\NewAnalisis\REca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rad%20EWS\2020\NewAnalisis\REca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rad%20EWS\2020\NewAnalisis\REcap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dirty="0"/>
              <a:t>Luas </a:t>
            </a:r>
            <a:r>
              <a:rPr lang="en-US" sz="900" b="1" dirty="0" err="1"/>
              <a:t>Tutupan</a:t>
            </a:r>
            <a:r>
              <a:rPr lang="en-US" sz="900" b="1" baseline="0" dirty="0"/>
              <a:t> </a:t>
            </a:r>
            <a:r>
              <a:rPr lang="en-US" sz="900" b="1" baseline="0" dirty="0" err="1"/>
              <a:t>Hutan</a:t>
            </a:r>
            <a:r>
              <a:rPr lang="en-US" sz="900" b="1" baseline="0" dirty="0"/>
              <a:t> </a:t>
            </a:r>
            <a:r>
              <a:rPr lang="en-US" sz="900" b="1" baseline="0" dirty="0" err="1"/>
              <a:t>Tiap</a:t>
            </a:r>
            <a:r>
              <a:rPr lang="en-US" sz="900" b="1" baseline="0" dirty="0"/>
              <a:t> Region</a:t>
            </a:r>
            <a:endParaRPr lang="en-US" sz="900" b="1" dirty="0"/>
          </a:p>
        </c:rich>
      </c:tx>
      <c:layout>
        <c:manualLayout>
          <c:xMode val="edge"/>
          <c:yMode val="edge"/>
          <c:x val="0.30823658059671333"/>
          <c:y val="0.90550183036126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Sheet1!$H$34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Sheet1!$G$35:$G$41</c:f>
              <c:strCache>
                <c:ptCount val="7"/>
                <c:pt idx="0">
                  <c:v>Sumatera</c:v>
                </c:pt>
                <c:pt idx="1">
                  <c:v>Jawa</c:v>
                </c:pt>
                <c:pt idx="2">
                  <c:v>Bali Nusa Tenggara</c:v>
                </c:pt>
                <c:pt idx="3">
                  <c:v>Kalimantan</c:v>
                </c:pt>
                <c:pt idx="4">
                  <c:v>Sulawesi</c:v>
                </c:pt>
                <c:pt idx="5">
                  <c:v>Maluku</c:v>
                </c:pt>
                <c:pt idx="6">
                  <c:v>Papua</c:v>
                </c:pt>
              </c:strCache>
            </c:strRef>
          </c:cat>
          <c:val>
            <c:numRef>
              <c:f>Sheet1!$H$35:$H$41</c:f>
              <c:numCache>
                <c:formatCode>General</c:formatCode>
                <c:ptCount val="7"/>
                <c:pt idx="0">
                  <c:v>16323900</c:v>
                </c:pt>
                <c:pt idx="1">
                  <c:v>2956530</c:v>
                </c:pt>
                <c:pt idx="2">
                  <c:v>2240910</c:v>
                </c:pt>
                <c:pt idx="3">
                  <c:v>33234711</c:v>
                </c:pt>
                <c:pt idx="4">
                  <c:v>10768513</c:v>
                </c:pt>
                <c:pt idx="5">
                  <c:v>5880802</c:v>
                </c:pt>
                <c:pt idx="6">
                  <c:v>35006055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D-4CF5-8C61-F1883DE737CC}"/>
            </c:ext>
          </c:extLst>
        </c:ser>
        <c:ser>
          <c:idx val="1"/>
          <c:order val="1"/>
          <c:tx>
            <c:strRef>
              <c:f>Sheet1!$I$34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Sheet1!$G$35:$G$41</c:f>
              <c:strCache>
                <c:ptCount val="7"/>
                <c:pt idx="0">
                  <c:v>Sumatera</c:v>
                </c:pt>
                <c:pt idx="1">
                  <c:v>Jawa</c:v>
                </c:pt>
                <c:pt idx="2">
                  <c:v>Bali Nusa Tenggara</c:v>
                </c:pt>
                <c:pt idx="3">
                  <c:v>Kalimantan</c:v>
                </c:pt>
                <c:pt idx="4">
                  <c:v>Sulawesi</c:v>
                </c:pt>
                <c:pt idx="5">
                  <c:v>Maluku</c:v>
                </c:pt>
                <c:pt idx="6">
                  <c:v>Papua</c:v>
                </c:pt>
              </c:strCache>
            </c:strRef>
          </c:cat>
          <c:val>
            <c:numRef>
              <c:f>Sheet1!$I$35:$I$41</c:f>
              <c:numCache>
                <c:formatCode>General</c:formatCode>
                <c:ptCount val="7"/>
                <c:pt idx="0">
                  <c:v>12901545</c:v>
                </c:pt>
                <c:pt idx="1">
                  <c:v>1366715</c:v>
                </c:pt>
                <c:pt idx="2">
                  <c:v>1406543</c:v>
                </c:pt>
                <c:pt idx="3">
                  <c:v>28358386</c:v>
                </c:pt>
                <c:pt idx="4">
                  <c:v>9318071</c:v>
                </c:pt>
                <c:pt idx="5">
                  <c:v>5256738</c:v>
                </c:pt>
                <c:pt idx="6">
                  <c:v>34473389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4D-4CF5-8C61-F1883DE737CC}"/>
            </c:ext>
          </c:extLst>
        </c:ser>
        <c:ser>
          <c:idx val="2"/>
          <c:order val="2"/>
          <c:tx>
            <c:strRef>
              <c:f>Sheet1!$J$34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Sheet1!$G$35:$G$41</c:f>
              <c:strCache>
                <c:ptCount val="7"/>
                <c:pt idx="0">
                  <c:v>Sumatera</c:v>
                </c:pt>
                <c:pt idx="1">
                  <c:v>Jawa</c:v>
                </c:pt>
                <c:pt idx="2">
                  <c:v>Bali Nusa Tenggara</c:v>
                </c:pt>
                <c:pt idx="3">
                  <c:v>Kalimantan</c:v>
                </c:pt>
                <c:pt idx="4">
                  <c:v>Sulawesi</c:v>
                </c:pt>
                <c:pt idx="5">
                  <c:v>Maluku</c:v>
                </c:pt>
                <c:pt idx="6">
                  <c:v>Papua</c:v>
                </c:pt>
              </c:strCache>
            </c:strRef>
          </c:cat>
          <c:val>
            <c:numRef>
              <c:f>Sheet1!$J$35:$J$41</c:f>
              <c:numCache>
                <c:formatCode>General</c:formatCode>
                <c:ptCount val="7"/>
                <c:pt idx="0">
                  <c:v>11372920</c:v>
                </c:pt>
                <c:pt idx="1">
                  <c:v>1035925</c:v>
                </c:pt>
                <c:pt idx="2">
                  <c:v>1261504</c:v>
                </c:pt>
                <c:pt idx="3">
                  <c:v>26886772</c:v>
                </c:pt>
                <c:pt idx="4">
                  <c:v>9128560</c:v>
                </c:pt>
                <c:pt idx="5">
                  <c:v>5058983</c:v>
                </c:pt>
                <c:pt idx="6">
                  <c:v>33811621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4D-4CF5-8C61-F1883DE737CC}"/>
            </c:ext>
          </c:extLst>
        </c:ser>
        <c:ser>
          <c:idx val="3"/>
          <c:order val="3"/>
          <c:tx>
            <c:strRef>
              <c:f>Sheet1!$K$34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Sheet1!$G$35:$G$41</c:f>
              <c:strCache>
                <c:ptCount val="7"/>
                <c:pt idx="0">
                  <c:v>Sumatera</c:v>
                </c:pt>
                <c:pt idx="1">
                  <c:v>Jawa</c:v>
                </c:pt>
                <c:pt idx="2">
                  <c:v>Bali Nusa Tenggara</c:v>
                </c:pt>
                <c:pt idx="3">
                  <c:v>Kalimantan</c:v>
                </c:pt>
                <c:pt idx="4">
                  <c:v>Sulawesi</c:v>
                </c:pt>
                <c:pt idx="5">
                  <c:v>Maluku</c:v>
                </c:pt>
                <c:pt idx="6">
                  <c:v>Papua</c:v>
                </c:pt>
              </c:strCache>
            </c:strRef>
          </c:cat>
          <c:val>
            <c:numRef>
              <c:f>Sheet1!$K$35:$K$41</c:f>
              <c:numCache>
                <c:formatCode>General</c:formatCode>
                <c:ptCount val="7"/>
                <c:pt idx="0">
                  <c:v>10400014</c:v>
                </c:pt>
                <c:pt idx="1">
                  <c:v>905885</c:v>
                </c:pt>
                <c:pt idx="2">
                  <c:v>877494</c:v>
                </c:pt>
                <c:pt idx="3">
                  <c:v>24834752</c:v>
                </c:pt>
                <c:pt idx="4">
                  <c:v>8179422</c:v>
                </c:pt>
                <c:pt idx="5">
                  <c:v>4515417</c:v>
                </c:pt>
                <c:pt idx="6">
                  <c:v>33119514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4D-4CF5-8C61-F1883DE73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75264"/>
        <c:axId val="2106281424"/>
      </c:barChart>
      <c:catAx>
        <c:axId val="3187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6281424"/>
        <c:crosses val="autoZero"/>
        <c:auto val="1"/>
        <c:lblAlgn val="ctr"/>
        <c:lblOffset val="100"/>
        <c:noMultiLvlLbl val="0"/>
      </c:catAx>
      <c:valAx>
        <c:axId val="210628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Hectare</a:t>
                </a:r>
              </a:p>
            </c:rich>
          </c:tx>
          <c:layout>
            <c:manualLayout>
              <c:xMode val="edge"/>
              <c:yMode val="edge"/>
              <c:x val="4.2620008972633468E-2"/>
              <c:y val="0.35569808982210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7526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750829755769135"/>
          <c:y val="0.90504579003131647"/>
          <c:w val="0.2984323654439876"/>
          <c:h val="7.3082185080730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pulau!$B$1</c:f>
              <c:strCache>
                <c:ptCount val="1"/>
                <c:pt idx="0">
                  <c:v> Resiko Banjir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pulau!$A$2:$A$8</c:f>
              <c:strCache>
                <c:ptCount val="7"/>
                <c:pt idx="0">
                  <c:v>SUMATERA</c:v>
                </c:pt>
                <c:pt idx="1">
                  <c:v>BALI NUSA</c:v>
                </c:pt>
                <c:pt idx="2">
                  <c:v>JAWA</c:v>
                </c:pt>
                <c:pt idx="3">
                  <c:v>KALIMANTAN</c:v>
                </c:pt>
                <c:pt idx="4">
                  <c:v>SULAWESI</c:v>
                </c:pt>
                <c:pt idx="5">
                  <c:v>MALUKU</c:v>
                </c:pt>
                <c:pt idx="6">
                  <c:v>PAPUA</c:v>
                </c:pt>
              </c:strCache>
            </c:strRef>
          </c:cat>
          <c:val>
            <c:numRef>
              <c:f>pulau!$B$2:$B$8</c:f>
              <c:numCache>
                <c:formatCode>General</c:formatCode>
                <c:ptCount val="7"/>
                <c:pt idx="0">
                  <c:v>0.284270006619467</c:v>
                </c:pt>
                <c:pt idx="1">
                  <c:v>0.259971656084656</c:v>
                </c:pt>
                <c:pt idx="2">
                  <c:v>0.34370221688988101</c:v>
                </c:pt>
                <c:pt idx="3">
                  <c:v>0.243811094835165</c:v>
                </c:pt>
                <c:pt idx="4">
                  <c:v>0.29543195702020197</c:v>
                </c:pt>
                <c:pt idx="5">
                  <c:v>0.19243222424242401</c:v>
                </c:pt>
                <c:pt idx="6">
                  <c:v>0.15859861071428599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9-4808-83A7-D4DF6C556358}"/>
            </c:ext>
          </c:extLst>
        </c:ser>
        <c:ser>
          <c:idx val="1"/>
          <c:order val="1"/>
          <c:tx>
            <c:strRef>
              <c:f>pulau!$C$1</c:f>
              <c:strCache>
                <c:ptCount val="1"/>
                <c:pt idx="0">
                  <c:v> Rasio Tutupan Hutan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pulau!$A$2:$A$8</c:f>
              <c:strCache>
                <c:ptCount val="7"/>
                <c:pt idx="0">
                  <c:v>SUMATERA</c:v>
                </c:pt>
                <c:pt idx="1">
                  <c:v>BALI NUSA</c:v>
                </c:pt>
                <c:pt idx="2">
                  <c:v>JAWA</c:v>
                </c:pt>
                <c:pt idx="3">
                  <c:v>KALIMANTAN</c:v>
                </c:pt>
                <c:pt idx="4">
                  <c:v>SULAWESI</c:v>
                </c:pt>
                <c:pt idx="5">
                  <c:v>MALUKU</c:v>
                </c:pt>
                <c:pt idx="6">
                  <c:v>PAPUA</c:v>
                </c:pt>
              </c:strCache>
            </c:strRef>
          </c:cat>
          <c:val>
            <c:numRef>
              <c:f>pulau!$C$2:$C$8</c:f>
              <c:numCache>
                <c:formatCode>General</c:formatCode>
                <c:ptCount val="7"/>
                <c:pt idx="0">
                  <c:v>0.17428760688982001</c:v>
                </c:pt>
                <c:pt idx="1">
                  <c:v>9.9171730158730195E-2</c:v>
                </c:pt>
                <c:pt idx="2">
                  <c:v>3.3633999131944398E-2</c:v>
                </c:pt>
                <c:pt idx="3">
                  <c:v>0.32111798805860797</c:v>
                </c:pt>
                <c:pt idx="4">
                  <c:v>0.33244558489899001</c:v>
                </c:pt>
                <c:pt idx="5">
                  <c:v>0.40361337878787901</c:v>
                </c:pt>
                <c:pt idx="6">
                  <c:v>0.79456251461038996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9-4808-83A7-D4DF6C556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1703663"/>
        <c:axId val="1051697423"/>
      </c:barChart>
      <c:catAx>
        <c:axId val="105170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1697423"/>
        <c:crosses val="autoZero"/>
        <c:auto val="1"/>
        <c:lblAlgn val="ctr"/>
        <c:lblOffset val="100"/>
        <c:noMultiLvlLbl val="0"/>
      </c:catAx>
      <c:valAx>
        <c:axId val="1051697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1703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Rainfall Anomaly</a:t>
            </a:r>
            <a:r>
              <a:rPr lang="en-US" baseline="0" dirty="0"/>
              <a:t> and ONI (</a:t>
            </a:r>
            <a:r>
              <a:rPr lang="en-US" baseline="0" dirty="0" err="1"/>
              <a:t>Ocena</a:t>
            </a:r>
            <a:r>
              <a:rPr lang="en-US" baseline="0" dirty="0"/>
              <a:t> Nino Index)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029714586375453E-2"/>
          <c:y val="0.1082972995477836"/>
          <c:w val="0.88698326734963739"/>
          <c:h val="0.6680897548485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Anomali Curah Hujan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Sheet3!$B$2:$B$21</c:f>
              <c:numCache>
                <c:formatCode>mmm\-yy</c:formatCode>
                <c:ptCount val="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</c:numCache>
            </c:numRef>
          </c:cat>
          <c:val>
            <c:numRef>
              <c:f>Sheet3!$C$2:$C$21</c:f>
              <c:numCache>
                <c:formatCode>General</c:formatCode>
                <c:ptCount val="20"/>
                <c:pt idx="0">
                  <c:v>9.3437180000000009</c:v>
                </c:pt>
                <c:pt idx="1">
                  <c:v>-35.12379</c:v>
                </c:pt>
                <c:pt idx="2">
                  <c:v>-19.014330000000001</c:v>
                </c:pt>
                <c:pt idx="3" formatCode="0.00E+00">
                  <c:v>3.8886419999999998E-2</c:v>
                </c:pt>
                <c:pt idx="4">
                  <c:v>-20.810649999999999</c:v>
                </c:pt>
                <c:pt idx="5">
                  <c:v>14.54116</c:v>
                </c:pt>
                <c:pt idx="6">
                  <c:v>-55.354509999999998</c:v>
                </c:pt>
                <c:pt idx="7">
                  <c:v>-58.288969999999999</c:v>
                </c:pt>
                <c:pt idx="8">
                  <c:v>-82.887439999999998</c:v>
                </c:pt>
                <c:pt idx="9">
                  <c:v>-28.489380000000001</c:v>
                </c:pt>
                <c:pt idx="10">
                  <c:v>-84.43938</c:v>
                </c:pt>
                <c:pt idx="11">
                  <c:v>-42.426409999999997</c:v>
                </c:pt>
                <c:pt idx="12">
                  <c:v>-41.967930000000003</c:v>
                </c:pt>
                <c:pt idx="13">
                  <c:v>-24.378299999999999</c:v>
                </c:pt>
                <c:pt idx="14">
                  <c:v>1.407983</c:v>
                </c:pt>
                <c:pt idx="15">
                  <c:v>-3.6658140000000001</c:v>
                </c:pt>
                <c:pt idx="16">
                  <c:v>7.5456099999999999</c:v>
                </c:pt>
                <c:pt idx="17">
                  <c:v>38.743189999999998</c:v>
                </c:pt>
                <c:pt idx="18">
                  <c:v>52.647939999999998</c:v>
                </c:pt>
                <c:pt idx="19">
                  <c:v>-2.788049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9-4FCA-8CB3-87CCF14ED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62896176"/>
        <c:axId val="1680572896"/>
      </c:barChart>
      <c:lineChart>
        <c:grouping val="standard"/>
        <c:varyColors val="0"/>
        <c:ser>
          <c:idx val="1"/>
          <c:order val="1"/>
          <c:tx>
            <c:strRef>
              <c:f>Sheet3!$J$1</c:f>
              <c:strCache>
                <c:ptCount val="1"/>
                <c:pt idx="0">
                  <c:v>La Nina (treshold)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Sheet3!$B$2:$B$21</c:f>
              <c:numCache>
                <c:formatCode>mmm\-yy</c:formatCode>
                <c:ptCount val="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</c:numCache>
            </c:numRef>
          </c:cat>
          <c:val>
            <c:numRef>
              <c:f>Sheet3!$J$2:$J$21</c:f>
              <c:numCache>
                <c:formatCode>General</c:formatCode>
                <c:ptCount val="20"/>
                <c:pt idx="0">
                  <c:v>-0.5</c:v>
                </c:pt>
                <c:pt idx="1">
                  <c:v>-0.5</c:v>
                </c:pt>
                <c:pt idx="2">
                  <c:v>-0.5</c:v>
                </c:pt>
                <c:pt idx="3">
                  <c:v>-0.5</c:v>
                </c:pt>
                <c:pt idx="4">
                  <c:v>-0.5</c:v>
                </c:pt>
                <c:pt idx="5">
                  <c:v>-0.5</c:v>
                </c:pt>
                <c:pt idx="6">
                  <c:v>-0.5</c:v>
                </c:pt>
                <c:pt idx="7">
                  <c:v>-0.5</c:v>
                </c:pt>
                <c:pt idx="8">
                  <c:v>-0.5</c:v>
                </c:pt>
                <c:pt idx="9">
                  <c:v>-0.5</c:v>
                </c:pt>
                <c:pt idx="10">
                  <c:v>-0.5</c:v>
                </c:pt>
                <c:pt idx="11">
                  <c:v>-0.5</c:v>
                </c:pt>
                <c:pt idx="12">
                  <c:v>-0.5</c:v>
                </c:pt>
                <c:pt idx="13">
                  <c:v>-0.5</c:v>
                </c:pt>
                <c:pt idx="14">
                  <c:v>-0.5</c:v>
                </c:pt>
                <c:pt idx="15">
                  <c:v>-0.5</c:v>
                </c:pt>
                <c:pt idx="16">
                  <c:v>-0.5</c:v>
                </c:pt>
                <c:pt idx="17">
                  <c:v>-0.5</c:v>
                </c:pt>
                <c:pt idx="18">
                  <c:v>-0.5</c:v>
                </c:pt>
                <c:pt idx="19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89-4FCA-8CB3-87CCF14EDB0A}"/>
            </c:ext>
          </c:extLst>
        </c:ser>
        <c:ser>
          <c:idx val="2"/>
          <c:order val="2"/>
          <c:tx>
            <c:strRef>
              <c:f>Sheet3!$K$1</c:f>
              <c:strCache>
                <c:ptCount val="1"/>
                <c:pt idx="0">
                  <c:v>El Nino (treshold)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Sheet3!$B$2:$B$21</c:f>
              <c:numCache>
                <c:formatCode>mmm\-yy</c:formatCode>
                <c:ptCount val="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</c:numCache>
            </c:numRef>
          </c:cat>
          <c:val>
            <c:numRef>
              <c:f>Sheet3!$K$2:$K$21</c:f>
              <c:numCache>
                <c:formatCode>General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89-4FCA-8CB3-87CCF14EDB0A}"/>
            </c:ext>
          </c:extLst>
        </c:ser>
        <c:ser>
          <c:idx val="3"/>
          <c:order val="3"/>
          <c:tx>
            <c:strRef>
              <c:f>Sheet3!$G$1</c:f>
              <c:strCache>
                <c:ptCount val="1"/>
                <c:pt idx="0">
                  <c:v>SSTAnom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Sheet3!$B$2:$B$21</c:f>
              <c:numCache>
                <c:formatCode>mmm\-yy</c:formatCode>
                <c:ptCount val="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</c:numCache>
            </c:numRef>
          </c:cat>
          <c:val>
            <c:numRef>
              <c:f>Sheet3!$G$2:$G$21</c:f>
              <c:numCache>
                <c:formatCode>General</c:formatCode>
                <c:ptCount val="20"/>
                <c:pt idx="0">
                  <c:v>0.51</c:v>
                </c:pt>
                <c:pt idx="1">
                  <c:v>0.68</c:v>
                </c:pt>
                <c:pt idx="2">
                  <c:v>1.01</c:v>
                </c:pt>
                <c:pt idx="3">
                  <c:v>0.82</c:v>
                </c:pt>
                <c:pt idx="4">
                  <c:v>0.72</c:v>
                </c:pt>
                <c:pt idx="5">
                  <c:v>0.59</c:v>
                </c:pt>
                <c:pt idx="6">
                  <c:v>0.41</c:v>
                </c:pt>
                <c:pt idx="7">
                  <c:v>0.15</c:v>
                </c:pt>
                <c:pt idx="8">
                  <c:v>-0.02</c:v>
                </c:pt>
                <c:pt idx="9">
                  <c:v>0.62</c:v>
                </c:pt>
                <c:pt idx="10">
                  <c:v>0.61</c:v>
                </c:pt>
                <c:pt idx="11">
                  <c:v>0.5</c:v>
                </c:pt>
                <c:pt idx="12">
                  <c:v>0.53</c:v>
                </c:pt>
                <c:pt idx="13">
                  <c:v>0.42</c:v>
                </c:pt>
                <c:pt idx="14">
                  <c:v>0.61</c:v>
                </c:pt>
                <c:pt idx="15">
                  <c:v>0.54</c:v>
                </c:pt>
                <c:pt idx="16">
                  <c:v>-0.26</c:v>
                </c:pt>
                <c:pt idx="17">
                  <c:v>-0.35</c:v>
                </c:pt>
                <c:pt idx="18">
                  <c:v>-0.33</c:v>
                </c:pt>
                <c:pt idx="19">
                  <c:v>-0.6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89-4FCA-8CB3-87CCF14ED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313232"/>
        <c:axId val="1786616240"/>
      </c:lineChart>
      <c:dateAx>
        <c:axId val="19628961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572896"/>
        <c:crosses val="autoZero"/>
        <c:auto val="1"/>
        <c:lblOffset val="100"/>
        <c:baseTimeUnit val="months"/>
      </c:dateAx>
      <c:valAx>
        <c:axId val="168057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896176"/>
        <c:crosses val="autoZero"/>
        <c:crossBetween val="between"/>
      </c:valAx>
      <c:valAx>
        <c:axId val="1786616240"/>
        <c:scaling>
          <c:orientation val="minMax"/>
          <c:max val="1.5"/>
          <c:min val="-2.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4313232"/>
        <c:crosses val="max"/>
        <c:crossBetween val="between"/>
      </c:valAx>
      <c:dateAx>
        <c:axId val="19143132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8661624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Sheet2!$N$2</c:f>
              <c:strCache>
                <c:ptCount val="1"/>
                <c:pt idx="0">
                  <c:v>Devegetation Alert Overlayed With FWI FC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Sheet2!$L$3:$L$21</c:f>
              <c:numCache>
                <c:formatCode>mmm\-yy</c:formatCode>
                <c:ptCount val="1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</c:numCache>
            </c:numRef>
          </c:cat>
          <c:val>
            <c:numRef>
              <c:f>Sheet2!$N$3:$N$21</c:f>
              <c:numCache>
                <c:formatCode>General</c:formatCode>
                <c:ptCount val="19"/>
                <c:pt idx="0">
                  <c:v>14367.323996000001</c:v>
                </c:pt>
                <c:pt idx="1">
                  <c:v>26194.958839999999</c:v>
                </c:pt>
                <c:pt idx="2">
                  <c:v>26522.548986000009</c:v>
                </c:pt>
                <c:pt idx="3">
                  <c:v>16403.941559999996</c:v>
                </c:pt>
                <c:pt idx="4">
                  <c:v>12094.901131999995</c:v>
                </c:pt>
                <c:pt idx="5">
                  <c:v>10215.724850000001</c:v>
                </c:pt>
                <c:pt idx="6">
                  <c:v>19924.177619999995</c:v>
                </c:pt>
                <c:pt idx="7">
                  <c:v>48270.086410000011</c:v>
                </c:pt>
                <c:pt idx="8">
                  <c:v>172413.50198412899</c:v>
                </c:pt>
                <c:pt idx="9">
                  <c:v>133146.37299694007</c:v>
                </c:pt>
                <c:pt idx="10">
                  <c:v>49304.832314999992</c:v>
                </c:pt>
                <c:pt idx="11">
                  <c:v>37094.362970000009</c:v>
                </c:pt>
                <c:pt idx="12">
                  <c:v>13910.236540000002</c:v>
                </c:pt>
                <c:pt idx="13">
                  <c:v>28901.591600000014</c:v>
                </c:pt>
                <c:pt idx="14">
                  <c:v>20097.1734</c:v>
                </c:pt>
                <c:pt idx="15">
                  <c:v>18877.758600000008</c:v>
                </c:pt>
                <c:pt idx="16">
                  <c:v>10364.848400000003</c:v>
                </c:pt>
                <c:pt idx="17">
                  <c:v>10659.261200000001</c:v>
                </c:pt>
                <c:pt idx="18">
                  <c:v>11140.577000000001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4-4BAA-AB6F-713FC4564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262624"/>
        <c:axId val="1069455424"/>
      </c:barChart>
      <c:lineChart>
        <c:grouping val="standard"/>
        <c:varyColors val="0"/>
        <c:ser>
          <c:idx val="2"/>
          <c:order val="1"/>
          <c:tx>
            <c:strRef>
              <c:f>Sheet2!$O$2</c:f>
              <c:strCache>
                <c:ptCount val="1"/>
                <c:pt idx="0">
                  <c:v>Hotspot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Sheet2!$L$3:$L$21</c:f>
              <c:numCache>
                <c:formatCode>mmm\-yy</c:formatCode>
                <c:ptCount val="1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</c:numCache>
            </c:numRef>
          </c:cat>
          <c:val>
            <c:numRef>
              <c:f>Sheet2!$O$3:$O$21</c:f>
              <c:numCache>
                <c:formatCode>General</c:formatCode>
                <c:ptCount val="19"/>
                <c:pt idx="0">
                  <c:v>53</c:v>
                </c:pt>
                <c:pt idx="1">
                  <c:v>337</c:v>
                </c:pt>
                <c:pt idx="2">
                  <c:v>626</c:v>
                </c:pt>
                <c:pt idx="3">
                  <c:v>126</c:v>
                </c:pt>
                <c:pt idx="4">
                  <c:v>173</c:v>
                </c:pt>
                <c:pt idx="5">
                  <c:v>140</c:v>
                </c:pt>
                <c:pt idx="6">
                  <c:v>630</c:v>
                </c:pt>
                <c:pt idx="7">
                  <c:v>3798</c:v>
                </c:pt>
                <c:pt idx="8">
                  <c:v>16390</c:v>
                </c:pt>
                <c:pt idx="9">
                  <c:v>4721</c:v>
                </c:pt>
                <c:pt idx="10">
                  <c:v>2066</c:v>
                </c:pt>
                <c:pt idx="11">
                  <c:v>253</c:v>
                </c:pt>
                <c:pt idx="12">
                  <c:v>103</c:v>
                </c:pt>
                <c:pt idx="13">
                  <c:v>177</c:v>
                </c:pt>
                <c:pt idx="14">
                  <c:v>297</c:v>
                </c:pt>
                <c:pt idx="15">
                  <c:v>156</c:v>
                </c:pt>
                <c:pt idx="16">
                  <c:v>73</c:v>
                </c:pt>
                <c:pt idx="17">
                  <c:v>69</c:v>
                </c:pt>
                <c:pt idx="18">
                  <c:v>125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9A4-4BAA-AB6F-713FC4564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841168"/>
        <c:axId val="1069452096"/>
      </c:lineChart>
      <c:dateAx>
        <c:axId val="103326262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455424"/>
        <c:crosses val="autoZero"/>
        <c:auto val="1"/>
        <c:lblOffset val="100"/>
        <c:baseTimeUnit val="months"/>
      </c:dateAx>
      <c:valAx>
        <c:axId val="106945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Hectare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262624"/>
        <c:crosses val="autoZero"/>
        <c:crossBetween val="between"/>
      </c:valAx>
      <c:valAx>
        <c:axId val="10694520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Ammount of Hostspot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841168"/>
        <c:crosses val="max"/>
        <c:crossBetween val="between"/>
      </c:valAx>
      <c:dateAx>
        <c:axId val="90084116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06945209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Sheet2!$N$2</c:f>
              <c:strCache>
                <c:ptCount val="1"/>
                <c:pt idx="0">
                  <c:v>Devegetation Alert Overlayed With FWI FC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Sheet2!$L$3:$L$21</c:f>
              <c:numCache>
                <c:formatCode>mmm\-yy</c:formatCode>
                <c:ptCount val="1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</c:numCache>
            </c:numRef>
          </c:cat>
          <c:val>
            <c:numRef>
              <c:f>Sheet2!$N$3:$N$21</c:f>
              <c:numCache>
                <c:formatCode>General</c:formatCode>
                <c:ptCount val="19"/>
                <c:pt idx="0">
                  <c:v>14367.323996000001</c:v>
                </c:pt>
                <c:pt idx="1">
                  <c:v>26194.958839999999</c:v>
                </c:pt>
                <c:pt idx="2">
                  <c:v>26522.548986000009</c:v>
                </c:pt>
                <c:pt idx="3">
                  <c:v>16403.941559999996</c:v>
                </c:pt>
                <c:pt idx="4">
                  <c:v>12094.901131999995</c:v>
                </c:pt>
                <c:pt idx="5">
                  <c:v>10215.724850000001</c:v>
                </c:pt>
                <c:pt idx="6">
                  <c:v>19924.177619999995</c:v>
                </c:pt>
                <c:pt idx="7">
                  <c:v>48270.086410000011</c:v>
                </c:pt>
                <c:pt idx="8">
                  <c:v>172413.50198412899</c:v>
                </c:pt>
                <c:pt idx="9">
                  <c:v>133146.37299694007</c:v>
                </c:pt>
                <c:pt idx="10">
                  <c:v>49304.832314999992</c:v>
                </c:pt>
                <c:pt idx="11">
                  <c:v>37094.362970000009</c:v>
                </c:pt>
                <c:pt idx="12">
                  <c:v>13910.236540000002</c:v>
                </c:pt>
                <c:pt idx="13">
                  <c:v>28901.591600000014</c:v>
                </c:pt>
                <c:pt idx="14">
                  <c:v>20097.1734</c:v>
                </c:pt>
                <c:pt idx="15">
                  <c:v>18877.758600000008</c:v>
                </c:pt>
                <c:pt idx="16">
                  <c:v>10364.848400000003</c:v>
                </c:pt>
                <c:pt idx="17">
                  <c:v>10659.261200000001</c:v>
                </c:pt>
                <c:pt idx="18">
                  <c:v>11140.577000000001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98-4380-AF66-2E18AFBEE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262624"/>
        <c:axId val="1069455424"/>
      </c:barChart>
      <c:lineChart>
        <c:grouping val="standard"/>
        <c:varyColors val="0"/>
        <c:ser>
          <c:idx val="2"/>
          <c:order val="1"/>
          <c:tx>
            <c:strRef>
              <c:f>Sheet2!$O$2</c:f>
              <c:strCache>
                <c:ptCount val="1"/>
                <c:pt idx="0">
                  <c:v>Hotspot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Sheet2!$L$3:$L$21</c:f>
              <c:numCache>
                <c:formatCode>mmm\-yy</c:formatCode>
                <c:ptCount val="1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</c:numCache>
            </c:numRef>
          </c:cat>
          <c:val>
            <c:numRef>
              <c:f>Sheet2!$O$3:$O$21</c:f>
              <c:numCache>
                <c:formatCode>General</c:formatCode>
                <c:ptCount val="19"/>
                <c:pt idx="0">
                  <c:v>53</c:v>
                </c:pt>
                <c:pt idx="1">
                  <c:v>337</c:v>
                </c:pt>
                <c:pt idx="2">
                  <c:v>626</c:v>
                </c:pt>
                <c:pt idx="3">
                  <c:v>126</c:v>
                </c:pt>
                <c:pt idx="4">
                  <c:v>173</c:v>
                </c:pt>
                <c:pt idx="5">
                  <c:v>140</c:v>
                </c:pt>
                <c:pt idx="6">
                  <c:v>630</c:v>
                </c:pt>
                <c:pt idx="7">
                  <c:v>3798</c:v>
                </c:pt>
                <c:pt idx="8">
                  <c:v>16390</c:v>
                </c:pt>
                <c:pt idx="9">
                  <c:v>4721</c:v>
                </c:pt>
                <c:pt idx="10">
                  <c:v>2066</c:v>
                </c:pt>
                <c:pt idx="11">
                  <c:v>253</c:v>
                </c:pt>
                <c:pt idx="12">
                  <c:v>103</c:v>
                </c:pt>
                <c:pt idx="13">
                  <c:v>177</c:v>
                </c:pt>
                <c:pt idx="14">
                  <c:v>297</c:v>
                </c:pt>
                <c:pt idx="15">
                  <c:v>156</c:v>
                </c:pt>
                <c:pt idx="16">
                  <c:v>73</c:v>
                </c:pt>
                <c:pt idx="17">
                  <c:v>69</c:v>
                </c:pt>
                <c:pt idx="18">
                  <c:v>125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C98-4380-AF66-2E18AFBEE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841168"/>
        <c:axId val="1069452096"/>
      </c:lineChart>
      <c:dateAx>
        <c:axId val="103326262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455424"/>
        <c:crosses val="autoZero"/>
        <c:auto val="1"/>
        <c:lblOffset val="100"/>
        <c:baseTimeUnit val="months"/>
      </c:dateAx>
      <c:valAx>
        <c:axId val="106945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Hectare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262624"/>
        <c:crosses val="autoZero"/>
        <c:crossBetween val="between"/>
      </c:valAx>
      <c:valAx>
        <c:axId val="10694520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Ammount of Hostspot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841168"/>
        <c:crosses val="max"/>
        <c:crossBetween val="between"/>
      </c:valAx>
      <c:dateAx>
        <c:axId val="90084116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06945209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Rainfall Anomaly</a:t>
            </a:r>
            <a:r>
              <a:rPr lang="en-US" baseline="0" dirty="0"/>
              <a:t> and ONI (</a:t>
            </a:r>
            <a:r>
              <a:rPr lang="en-US" baseline="0" dirty="0" err="1"/>
              <a:t>Ocena</a:t>
            </a:r>
            <a:r>
              <a:rPr lang="en-US" baseline="0" dirty="0"/>
              <a:t> Nino Index)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67358661538282E-2"/>
          <c:y val="0.12046595469739388"/>
          <c:w val="0.86920239099914054"/>
          <c:h val="0.65592133461342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Anomali Curah Hujan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Sheet3!$B$2:$B$21</c:f>
              <c:numCache>
                <c:formatCode>mmm\-yy</c:formatCode>
                <c:ptCount val="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</c:numCache>
            </c:numRef>
          </c:cat>
          <c:val>
            <c:numRef>
              <c:f>Sheet3!$C$2:$C$21</c:f>
              <c:numCache>
                <c:formatCode>General</c:formatCode>
                <c:ptCount val="20"/>
                <c:pt idx="0">
                  <c:v>9.3437180000000009</c:v>
                </c:pt>
                <c:pt idx="1">
                  <c:v>-35.12379</c:v>
                </c:pt>
                <c:pt idx="2">
                  <c:v>-19.014330000000001</c:v>
                </c:pt>
                <c:pt idx="3" formatCode="0.00E+00">
                  <c:v>3.8886419999999998E-2</c:v>
                </c:pt>
                <c:pt idx="4">
                  <c:v>-20.810649999999999</c:v>
                </c:pt>
                <c:pt idx="5">
                  <c:v>14.54116</c:v>
                </c:pt>
                <c:pt idx="6">
                  <c:v>-55.354509999999998</c:v>
                </c:pt>
                <c:pt idx="7">
                  <c:v>-58.288969999999999</c:v>
                </c:pt>
                <c:pt idx="8">
                  <c:v>-82.887439999999998</c:v>
                </c:pt>
                <c:pt idx="9">
                  <c:v>-28.489380000000001</c:v>
                </c:pt>
                <c:pt idx="10">
                  <c:v>-84.43938</c:v>
                </c:pt>
                <c:pt idx="11">
                  <c:v>-42.426409999999997</c:v>
                </c:pt>
                <c:pt idx="12">
                  <c:v>-41.967930000000003</c:v>
                </c:pt>
                <c:pt idx="13">
                  <c:v>-24.378299999999999</c:v>
                </c:pt>
                <c:pt idx="14">
                  <c:v>1.407983</c:v>
                </c:pt>
                <c:pt idx="15">
                  <c:v>-3.6658140000000001</c:v>
                </c:pt>
                <c:pt idx="16">
                  <c:v>7.5456099999999999</c:v>
                </c:pt>
                <c:pt idx="17">
                  <c:v>38.743189999999998</c:v>
                </c:pt>
                <c:pt idx="18">
                  <c:v>52.647939999999998</c:v>
                </c:pt>
                <c:pt idx="19">
                  <c:v>-2.788049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A-433B-B04F-BA24FA008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62896176"/>
        <c:axId val="1680572896"/>
      </c:barChart>
      <c:lineChart>
        <c:grouping val="standard"/>
        <c:varyColors val="0"/>
        <c:ser>
          <c:idx val="1"/>
          <c:order val="1"/>
          <c:tx>
            <c:strRef>
              <c:f>Sheet3!$J$1</c:f>
              <c:strCache>
                <c:ptCount val="1"/>
                <c:pt idx="0">
                  <c:v>La Nina (treshold)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Sheet3!$B$2:$B$21</c:f>
              <c:numCache>
                <c:formatCode>mmm\-yy</c:formatCode>
                <c:ptCount val="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</c:numCache>
            </c:numRef>
          </c:cat>
          <c:val>
            <c:numRef>
              <c:f>Sheet3!$J$2:$J$21</c:f>
              <c:numCache>
                <c:formatCode>General</c:formatCode>
                <c:ptCount val="20"/>
                <c:pt idx="0">
                  <c:v>-0.5</c:v>
                </c:pt>
                <c:pt idx="1">
                  <c:v>-0.5</c:v>
                </c:pt>
                <c:pt idx="2">
                  <c:v>-0.5</c:v>
                </c:pt>
                <c:pt idx="3">
                  <c:v>-0.5</c:v>
                </c:pt>
                <c:pt idx="4">
                  <c:v>-0.5</c:v>
                </c:pt>
                <c:pt idx="5">
                  <c:v>-0.5</c:v>
                </c:pt>
                <c:pt idx="6">
                  <c:v>-0.5</c:v>
                </c:pt>
                <c:pt idx="7">
                  <c:v>-0.5</c:v>
                </c:pt>
                <c:pt idx="8">
                  <c:v>-0.5</c:v>
                </c:pt>
                <c:pt idx="9">
                  <c:v>-0.5</c:v>
                </c:pt>
                <c:pt idx="10">
                  <c:v>-0.5</c:v>
                </c:pt>
                <c:pt idx="11">
                  <c:v>-0.5</c:v>
                </c:pt>
                <c:pt idx="12">
                  <c:v>-0.5</c:v>
                </c:pt>
                <c:pt idx="13">
                  <c:v>-0.5</c:v>
                </c:pt>
                <c:pt idx="14">
                  <c:v>-0.5</c:v>
                </c:pt>
                <c:pt idx="15">
                  <c:v>-0.5</c:v>
                </c:pt>
                <c:pt idx="16">
                  <c:v>-0.5</c:v>
                </c:pt>
                <c:pt idx="17">
                  <c:v>-0.5</c:v>
                </c:pt>
                <c:pt idx="18">
                  <c:v>-0.5</c:v>
                </c:pt>
                <c:pt idx="19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8A-433B-B04F-BA24FA008FED}"/>
            </c:ext>
          </c:extLst>
        </c:ser>
        <c:ser>
          <c:idx val="2"/>
          <c:order val="2"/>
          <c:tx>
            <c:strRef>
              <c:f>Sheet3!$K$1</c:f>
              <c:strCache>
                <c:ptCount val="1"/>
                <c:pt idx="0">
                  <c:v>El Nino (treshold)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Sheet3!$B$2:$B$21</c:f>
              <c:numCache>
                <c:formatCode>mmm\-yy</c:formatCode>
                <c:ptCount val="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</c:numCache>
            </c:numRef>
          </c:cat>
          <c:val>
            <c:numRef>
              <c:f>Sheet3!$K$2:$K$21</c:f>
              <c:numCache>
                <c:formatCode>General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8A-433B-B04F-BA24FA008FED}"/>
            </c:ext>
          </c:extLst>
        </c:ser>
        <c:ser>
          <c:idx val="3"/>
          <c:order val="3"/>
          <c:tx>
            <c:strRef>
              <c:f>Sheet3!$G$1</c:f>
              <c:strCache>
                <c:ptCount val="1"/>
                <c:pt idx="0">
                  <c:v>SSTAnom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Sheet3!$B$2:$B$21</c:f>
              <c:numCache>
                <c:formatCode>mmm\-yy</c:formatCode>
                <c:ptCount val="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</c:numCache>
            </c:numRef>
          </c:cat>
          <c:val>
            <c:numRef>
              <c:f>Sheet3!$G$2:$G$21</c:f>
              <c:numCache>
                <c:formatCode>General</c:formatCode>
                <c:ptCount val="20"/>
                <c:pt idx="0">
                  <c:v>0.51</c:v>
                </c:pt>
                <c:pt idx="1">
                  <c:v>0.68</c:v>
                </c:pt>
                <c:pt idx="2">
                  <c:v>1.01</c:v>
                </c:pt>
                <c:pt idx="3">
                  <c:v>0.82</c:v>
                </c:pt>
                <c:pt idx="4">
                  <c:v>0.72</c:v>
                </c:pt>
                <c:pt idx="5">
                  <c:v>0.59</c:v>
                </c:pt>
                <c:pt idx="6">
                  <c:v>0.41</c:v>
                </c:pt>
                <c:pt idx="7">
                  <c:v>0.15</c:v>
                </c:pt>
                <c:pt idx="8">
                  <c:v>-0.02</c:v>
                </c:pt>
                <c:pt idx="9">
                  <c:v>0.62</c:v>
                </c:pt>
                <c:pt idx="10">
                  <c:v>0.61</c:v>
                </c:pt>
                <c:pt idx="11">
                  <c:v>0.5</c:v>
                </c:pt>
                <c:pt idx="12">
                  <c:v>0.53</c:v>
                </c:pt>
                <c:pt idx="13">
                  <c:v>0.42</c:v>
                </c:pt>
                <c:pt idx="14">
                  <c:v>0.61</c:v>
                </c:pt>
                <c:pt idx="15">
                  <c:v>0.54</c:v>
                </c:pt>
                <c:pt idx="16">
                  <c:v>-0.26</c:v>
                </c:pt>
                <c:pt idx="17">
                  <c:v>-0.35</c:v>
                </c:pt>
                <c:pt idx="18">
                  <c:v>-0.33</c:v>
                </c:pt>
                <c:pt idx="19">
                  <c:v>-0.6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8A-433B-B04F-BA24FA008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313232"/>
        <c:axId val="1786616240"/>
      </c:lineChart>
      <c:dateAx>
        <c:axId val="19628961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572896"/>
        <c:crosses val="autoZero"/>
        <c:auto val="1"/>
        <c:lblOffset val="100"/>
        <c:baseTimeUnit val="months"/>
      </c:dateAx>
      <c:valAx>
        <c:axId val="168057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milimeter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29526583725806E-2"/>
              <c:y val="0.319521602128881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896176"/>
        <c:crosses val="autoZero"/>
        <c:crossBetween val="between"/>
      </c:valAx>
      <c:valAx>
        <c:axId val="1786616240"/>
        <c:scaling>
          <c:orientation val="minMax"/>
          <c:max val="1.5"/>
          <c:min val="-2.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4313232"/>
        <c:crosses val="max"/>
        <c:crossBetween val="between"/>
      </c:valAx>
      <c:dateAx>
        <c:axId val="19143132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8661624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0.66928</cdr:x>
      <cdr:y>0.16372</cdr:y>
    </cdr:from>
    <cdr:to>
      <cdr:x>0.79498</cdr:x>
      <cdr:y>0.21942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A033A51-D80E-41CE-BDBB-D0AD22FACC91}"/>
            </a:ext>
          </a:extLst>
        </cdr:cNvPr>
        <cdr:cNvSpPr txBox="1"/>
      </cdr:nvSpPr>
      <cdr:spPr>
        <a:xfrm xmlns:a="http://schemas.openxmlformats.org/drawingml/2006/main">
          <a:off x="4545413" y="528897"/>
          <a:ext cx="853703" cy="1799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chemeClr val="bg1">
                  <a:lumMod val="50000"/>
                </a:schemeClr>
              </a:solidFill>
            </a:rPr>
            <a:t>El</a:t>
          </a:r>
          <a:r>
            <a:rPr lang="en-US" sz="800" baseline="0" dirty="0">
              <a:solidFill>
                <a:schemeClr val="bg1">
                  <a:lumMod val="50000"/>
                </a:schemeClr>
              </a:solidFill>
            </a:rPr>
            <a:t> Nino </a:t>
          </a:r>
          <a:r>
            <a:rPr lang="en-US" sz="800" baseline="0" dirty="0" err="1">
              <a:solidFill>
                <a:schemeClr val="bg1">
                  <a:lumMod val="50000"/>
                </a:schemeClr>
              </a:solidFill>
            </a:rPr>
            <a:t>Treshold</a:t>
          </a:r>
          <a:endParaRPr lang="en-US" sz="8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0.19217</cdr:x>
      <cdr:y>0.49823</cdr:y>
    </cdr:from>
    <cdr:to>
      <cdr:x>0.31787</cdr:x>
      <cdr:y>0.55863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0518BE18-A2AB-45F8-A213-324B95307A60}"/>
            </a:ext>
          </a:extLst>
        </cdr:cNvPr>
        <cdr:cNvSpPr txBox="1"/>
      </cdr:nvSpPr>
      <cdr:spPr>
        <a:xfrm xmlns:a="http://schemas.openxmlformats.org/drawingml/2006/main">
          <a:off x="1305098" y="1609551"/>
          <a:ext cx="853700" cy="19510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accent2">
                  <a:lumMod val="75000"/>
                </a:schemeClr>
              </a:solidFill>
            </a:rPr>
            <a:t>La </a:t>
          </a:r>
          <a:r>
            <a:rPr lang="en-US" sz="800" dirty="0" err="1">
              <a:solidFill>
                <a:schemeClr val="accent2">
                  <a:lumMod val="75000"/>
                </a:schemeClr>
              </a:solidFill>
            </a:rPr>
            <a:t>Nina</a:t>
          </a:r>
          <a:r>
            <a:rPr lang="en-US" sz="800" baseline="0" dirty="0" err="1">
              <a:solidFill>
                <a:schemeClr val="accent2">
                  <a:lumMod val="75000"/>
                </a:schemeClr>
              </a:solidFill>
            </a:rPr>
            <a:t>Treshold</a:t>
          </a:r>
          <a:endParaRPr lang="en-US" sz="800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0.66928</cdr:x>
      <cdr:y>0.16372</cdr:y>
    </cdr:from>
    <cdr:to>
      <cdr:x>0.79498</cdr:x>
      <cdr:y>0.21942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A033A51-D80E-41CE-BDBB-D0AD22FACC91}"/>
            </a:ext>
          </a:extLst>
        </cdr:cNvPr>
        <cdr:cNvSpPr txBox="1"/>
      </cdr:nvSpPr>
      <cdr:spPr>
        <a:xfrm xmlns:a="http://schemas.openxmlformats.org/drawingml/2006/main">
          <a:off x="4545413" y="528897"/>
          <a:ext cx="853703" cy="1799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chemeClr val="bg1">
                  <a:lumMod val="50000"/>
                </a:schemeClr>
              </a:solidFill>
            </a:rPr>
            <a:t>El</a:t>
          </a:r>
          <a:r>
            <a:rPr lang="en-US" sz="800" baseline="0" dirty="0">
              <a:solidFill>
                <a:schemeClr val="bg1">
                  <a:lumMod val="50000"/>
                </a:schemeClr>
              </a:solidFill>
            </a:rPr>
            <a:t> Nino </a:t>
          </a:r>
          <a:r>
            <a:rPr lang="en-US" sz="800" baseline="0" dirty="0" err="1">
              <a:solidFill>
                <a:schemeClr val="bg1">
                  <a:lumMod val="50000"/>
                </a:schemeClr>
              </a:solidFill>
            </a:rPr>
            <a:t>Treshold</a:t>
          </a:r>
          <a:endParaRPr lang="en-US" sz="8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0.19217</cdr:x>
      <cdr:y>0.49823</cdr:y>
    </cdr:from>
    <cdr:to>
      <cdr:x>0.31787</cdr:x>
      <cdr:y>0.55863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0518BE18-A2AB-45F8-A213-324B95307A60}"/>
            </a:ext>
          </a:extLst>
        </cdr:cNvPr>
        <cdr:cNvSpPr txBox="1"/>
      </cdr:nvSpPr>
      <cdr:spPr>
        <a:xfrm xmlns:a="http://schemas.openxmlformats.org/drawingml/2006/main">
          <a:off x="1305098" y="1609551"/>
          <a:ext cx="853700" cy="19510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accent2">
                  <a:lumMod val="75000"/>
                </a:schemeClr>
              </a:solidFill>
            </a:rPr>
            <a:t>La </a:t>
          </a:r>
          <a:r>
            <a:rPr lang="en-US" sz="800" dirty="0" err="1">
              <a:solidFill>
                <a:schemeClr val="accent2">
                  <a:lumMod val="75000"/>
                </a:schemeClr>
              </a:solidFill>
            </a:rPr>
            <a:t>Nina</a:t>
          </a:r>
          <a:r>
            <a:rPr lang="en-US" sz="800" baseline="0" dirty="0" err="1">
              <a:solidFill>
                <a:schemeClr val="accent2">
                  <a:lumMod val="75000"/>
                </a:schemeClr>
              </a:solidFill>
            </a:rPr>
            <a:t>Treshold</a:t>
          </a:r>
          <a:endParaRPr lang="en-US" sz="800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7A5E8B7-F220-42D2-BB61-4E5E24A0550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1762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2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67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1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7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5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7A5E8B7-F220-42D2-BB61-4E5E24A05506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82B14-FA5E-4532-A4AE-7130C74F3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687" b="80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730E2B-B779-4654-99E3-F766DDDB7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sz="4800" b="1" dirty="0" err="1">
                <a:solidFill>
                  <a:schemeClr val="tx1"/>
                </a:solidFill>
              </a:rPr>
              <a:t>Kebencanaan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Hidromteorologi</a:t>
            </a:r>
            <a:r>
              <a:rPr lang="en-US" sz="4800" b="1" dirty="0">
                <a:solidFill>
                  <a:schemeClr val="tx1"/>
                </a:solidFill>
              </a:rPr>
              <a:t> di  Indonesia dan </a:t>
            </a:r>
            <a:r>
              <a:rPr lang="en-US" sz="4800" b="1" dirty="0" err="1">
                <a:solidFill>
                  <a:schemeClr val="tx1"/>
                </a:solidFill>
              </a:rPr>
              <a:t>Dampaknya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F1F39-9EBB-4FA6-83D4-1A0833AAC7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Ngaso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Jumat</a:t>
            </a:r>
            <a:r>
              <a:rPr lang="en-US" sz="1600" dirty="0">
                <a:solidFill>
                  <a:schemeClr val="tx1"/>
                </a:solidFill>
              </a:rPr>
              <a:t>, 16 </a:t>
            </a:r>
            <a:r>
              <a:rPr lang="en-US" sz="1600" dirty="0" err="1">
                <a:solidFill>
                  <a:schemeClr val="tx1"/>
                </a:solidFill>
              </a:rPr>
              <a:t>Oktober</a:t>
            </a:r>
            <a:r>
              <a:rPr lang="en-US" sz="1600" dirty="0">
                <a:solidFill>
                  <a:schemeClr val="tx1"/>
                </a:solidFill>
              </a:rPr>
              <a:t> 2010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1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DA15-A846-44E8-AB47-353B4027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20" y="89908"/>
            <a:ext cx="9692640" cy="861250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Faktor</a:t>
            </a:r>
            <a:r>
              <a:rPr lang="en-US" sz="2400" b="1" dirty="0"/>
              <a:t> </a:t>
            </a:r>
            <a:r>
              <a:rPr lang="en-US" sz="2400" b="1" dirty="0" err="1"/>
              <a:t>Pemicu</a:t>
            </a:r>
            <a:r>
              <a:rPr lang="en-US" sz="2400" b="1" dirty="0"/>
              <a:t> </a:t>
            </a:r>
            <a:r>
              <a:rPr lang="en-US" sz="2400" b="1" dirty="0" err="1"/>
              <a:t>Peningkatan</a:t>
            </a:r>
            <a:r>
              <a:rPr lang="en-US" sz="2400" b="1" dirty="0"/>
              <a:t> </a:t>
            </a:r>
            <a:r>
              <a:rPr lang="en-US" sz="2400" b="1" dirty="0" err="1"/>
              <a:t>Bencana</a:t>
            </a:r>
            <a:r>
              <a:rPr lang="en-US" sz="2400" b="1" dirty="0"/>
              <a:t> </a:t>
            </a:r>
            <a:r>
              <a:rPr lang="en-US" sz="2400" b="1" dirty="0" err="1"/>
              <a:t>Hidro-Meteorologis</a:t>
            </a:r>
            <a:r>
              <a:rPr lang="en-US" sz="2400" b="1" dirty="0"/>
              <a:t> di Indonesia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5692F6-912D-4154-8259-683D78D464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165882"/>
              </p:ext>
            </p:extLst>
          </p:nvPr>
        </p:nvGraphicFramePr>
        <p:xfrm>
          <a:off x="4569317" y="905891"/>
          <a:ext cx="6077692" cy="290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05286DC-D6DF-4F9B-8BC6-99C7C1C4050D}"/>
              </a:ext>
            </a:extLst>
          </p:cNvPr>
          <p:cNvSpPr txBox="1"/>
          <p:nvPr/>
        </p:nvSpPr>
        <p:spPr>
          <a:xfrm>
            <a:off x="218218" y="1083700"/>
            <a:ext cx="410064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Antropogenik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Pengerusakan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dan </a:t>
            </a:r>
            <a:r>
              <a:rPr lang="en-US" dirty="0" err="1"/>
              <a:t>deforestasi</a:t>
            </a:r>
            <a:r>
              <a:rPr lang="en-US" dirty="0"/>
              <a:t>)</a:t>
            </a:r>
          </a:p>
          <a:p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300" dirty="0"/>
              <a:t>Luas area </a:t>
            </a:r>
            <a:r>
              <a:rPr lang="en-US" sz="1300" dirty="0" err="1"/>
              <a:t>terdeforestasi</a:t>
            </a:r>
            <a:r>
              <a:rPr lang="en-US" sz="1300" dirty="0"/>
              <a:t> di Indonesia </a:t>
            </a:r>
            <a:r>
              <a:rPr lang="en-US" sz="1300" dirty="0" err="1"/>
              <a:t>adalah</a:t>
            </a:r>
            <a:r>
              <a:rPr lang="en-US" sz="1300" dirty="0"/>
              <a:t> </a:t>
            </a:r>
            <a:r>
              <a:rPr lang="en-US" sz="1200" dirty="0"/>
              <a:t>	</a:t>
            </a:r>
            <a:r>
              <a:rPr lang="en-US" sz="1400" b="1" dirty="0"/>
              <a:t>23,58 Juta Ha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periode</a:t>
            </a:r>
            <a:r>
              <a:rPr lang="en-US" sz="1300" dirty="0"/>
              <a:t> 2013-2017 </a:t>
            </a:r>
            <a:r>
              <a:rPr lang="en-US" sz="1300" dirty="0" err="1"/>
              <a:t>atau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laju</a:t>
            </a:r>
            <a:r>
              <a:rPr lang="en-US" sz="1300" dirty="0"/>
              <a:t> </a:t>
            </a:r>
            <a:r>
              <a:rPr lang="en-US" sz="1300" dirty="0" err="1"/>
              <a:t>deforestasi</a:t>
            </a:r>
            <a:r>
              <a:rPr lang="en-US" sz="1300" dirty="0"/>
              <a:t> </a:t>
            </a:r>
            <a:r>
              <a:rPr lang="en-US" sz="1300" dirty="0" err="1"/>
              <a:t>sebesar</a:t>
            </a:r>
            <a:r>
              <a:rPr lang="en-US" sz="1300" dirty="0"/>
              <a:t> </a:t>
            </a:r>
            <a:r>
              <a:rPr lang="en-US" sz="1400" b="1" dirty="0"/>
              <a:t>1,38 	Juta Ha/</a:t>
            </a:r>
            <a:r>
              <a:rPr lang="en-US" sz="1400" b="1" dirty="0" err="1"/>
              <a:t>Tahun</a:t>
            </a:r>
            <a:r>
              <a:rPr lang="en-US" sz="1400" b="1" dirty="0"/>
              <a:t> (FWI).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300" dirty="0" err="1"/>
              <a:t>Rusaknya</a:t>
            </a:r>
            <a:r>
              <a:rPr lang="en-US" sz="1300" dirty="0"/>
              <a:t> </a:t>
            </a:r>
            <a:r>
              <a:rPr lang="en-US" sz="1300" dirty="0" err="1"/>
              <a:t>fungsi</a:t>
            </a:r>
            <a:r>
              <a:rPr lang="en-US" sz="1300" dirty="0"/>
              <a:t> </a:t>
            </a:r>
            <a:r>
              <a:rPr lang="en-US" sz="1300" dirty="0" err="1"/>
              <a:t>ekologi</a:t>
            </a:r>
            <a:r>
              <a:rPr lang="en-US" sz="1300" dirty="0"/>
              <a:t> </a:t>
            </a:r>
            <a:r>
              <a:rPr lang="en-US" sz="1300" dirty="0" err="1"/>
              <a:t>hutan</a:t>
            </a:r>
            <a:r>
              <a:rPr lang="en-US" sz="1300" dirty="0"/>
              <a:t> </a:t>
            </a:r>
            <a:r>
              <a:rPr lang="en-US" sz="1300" dirty="0" err="1"/>
              <a:t>sebagai</a:t>
            </a:r>
            <a:r>
              <a:rPr lang="en-US" sz="1300" dirty="0"/>
              <a:t> </a:t>
            </a:r>
            <a:r>
              <a:rPr lang="en-US" sz="1300" dirty="0" err="1"/>
              <a:t>daerah</a:t>
            </a:r>
            <a:r>
              <a:rPr lang="en-US" sz="1300" dirty="0"/>
              <a:t> </a:t>
            </a:r>
            <a:r>
              <a:rPr lang="en-US" sz="1300" dirty="0" err="1"/>
              <a:t>tangkapan</a:t>
            </a:r>
            <a:r>
              <a:rPr lang="en-US" sz="1300" dirty="0"/>
              <a:t> air dan </a:t>
            </a:r>
            <a:r>
              <a:rPr lang="en-US" sz="1300" dirty="0" err="1"/>
              <a:t>penyimpan</a:t>
            </a:r>
            <a:r>
              <a:rPr lang="en-US" sz="1300" dirty="0"/>
              <a:t> </a:t>
            </a:r>
            <a:r>
              <a:rPr lang="en-US" sz="1300" dirty="0" err="1"/>
              <a:t>karbon</a:t>
            </a:r>
            <a:r>
              <a:rPr lang="en-US" sz="1300" dirty="0"/>
              <a:t>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memicu</a:t>
            </a:r>
            <a:r>
              <a:rPr lang="en-US" sz="1300" dirty="0"/>
              <a:t> </a:t>
            </a:r>
            <a:r>
              <a:rPr lang="en-US" sz="1300" dirty="0" err="1"/>
              <a:t>peningkatan</a:t>
            </a:r>
            <a:r>
              <a:rPr lang="en-US" sz="1300" dirty="0"/>
              <a:t> </a:t>
            </a:r>
            <a:r>
              <a:rPr lang="en-US" sz="1300" dirty="0" err="1"/>
              <a:t>jumlah</a:t>
            </a:r>
            <a:r>
              <a:rPr lang="en-US" sz="1300" dirty="0"/>
              <a:t> </a:t>
            </a:r>
            <a:r>
              <a:rPr lang="en-US" sz="1300" dirty="0" err="1"/>
              <a:t>bencana</a:t>
            </a:r>
            <a:r>
              <a:rPr lang="en-US" sz="1300" dirty="0"/>
              <a:t> </a:t>
            </a:r>
            <a:r>
              <a:rPr lang="en-US" sz="1300" dirty="0" err="1"/>
              <a:t>hidro-meteorologis</a:t>
            </a:r>
            <a:endParaRPr lang="en-US" sz="1300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D308A1-AFCA-49AE-936A-C10ABE932751}"/>
              </a:ext>
            </a:extLst>
          </p:cNvPr>
          <p:cNvSpPr txBox="1"/>
          <p:nvPr/>
        </p:nvSpPr>
        <p:spPr>
          <a:xfrm>
            <a:off x="7722218" y="3826274"/>
            <a:ext cx="339634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Alamiah</a:t>
            </a:r>
            <a:r>
              <a:rPr lang="en-US" sz="1600" dirty="0"/>
              <a:t> (</a:t>
            </a:r>
            <a:r>
              <a:rPr lang="en-US" sz="1600" dirty="0" err="1"/>
              <a:t>Variabilitas</a:t>
            </a:r>
            <a:r>
              <a:rPr lang="en-US" sz="1600" dirty="0"/>
              <a:t> </a:t>
            </a:r>
            <a:r>
              <a:rPr lang="en-US" sz="1600" dirty="0" err="1"/>
              <a:t>Iklim</a:t>
            </a:r>
            <a:r>
              <a:rPr lang="en-US" sz="1600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300" dirty="0" err="1"/>
              <a:t>Variabilitas</a:t>
            </a:r>
            <a:r>
              <a:rPr lang="en-US" sz="1300" dirty="0"/>
              <a:t> </a:t>
            </a:r>
            <a:r>
              <a:rPr lang="en-US" sz="1300" dirty="0" err="1"/>
              <a:t>iklim</a:t>
            </a:r>
            <a:r>
              <a:rPr lang="en-US" sz="1300" dirty="0"/>
              <a:t> (ENSO, IOD, MJO, </a:t>
            </a:r>
            <a:r>
              <a:rPr lang="en-US" sz="1300" dirty="0" err="1"/>
              <a:t>etc</a:t>
            </a:r>
            <a:r>
              <a:rPr lang="en-US" sz="1300" dirty="0"/>
              <a:t>) </a:t>
            </a:r>
            <a:r>
              <a:rPr lang="en-US" sz="1300" dirty="0" err="1"/>
              <a:t>merupakan</a:t>
            </a:r>
            <a:r>
              <a:rPr lang="en-US" sz="1300" dirty="0"/>
              <a:t> </a:t>
            </a:r>
            <a:r>
              <a:rPr lang="en-US" sz="1300" b="1" dirty="0" err="1"/>
              <a:t>variasi</a:t>
            </a:r>
            <a:r>
              <a:rPr lang="en-US" sz="1300" b="1" dirty="0"/>
              <a:t> </a:t>
            </a:r>
            <a:r>
              <a:rPr lang="en-US" sz="1300" b="1" dirty="0" err="1"/>
              <a:t>dari</a:t>
            </a:r>
            <a:r>
              <a:rPr lang="en-US" sz="1300" b="1" dirty="0"/>
              <a:t> </a:t>
            </a:r>
            <a:r>
              <a:rPr lang="en-US" sz="1300" b="1" dirty="0" err="1"/>
              <a:t>sebuah</a:t>
            </a:r>
            <a:r>
              <a:rPr lang="en-US" sz="1300" b="1" dirty="0"/>
              <a:t> parameter </a:t>
            </a:r>
            <a:r>
              <a:rPr lang="en-US" sz="1300" b="1" dirty="0" err="1"/>
              <a:t>iklim</a:t>
            </a:r>
            <a:r>
              <a:rPr lang="en-US" sz="1300" b="1" dirty="0"/>
              <a:t> di </a:t>
            </a:r>
            <a:r>
              <a:rPr lang="en-US" sz="1300" b="1" dirty="0" err="1"/>
              <a:t>suatu</a:t>
            </a:r>
            <a:r>
              <a:rPr lang="en-US" sz="1300" b="1" dirty="0"/>
              <a:t> wilayah  </a:t>
            </a:r>
            <a:r>
              <a:rPr lang="en-US" sz="1300" b="1" dirty="0" err="1"/>
              <a:t>dari</a:t>
            </a:r>
            <a:r>
              <a:rPr lang="en-US" sz="1300" b="1" dirty="0"/>
              <a:t> rata-rata </a:t>
            </a:r>
            <a:r>
              <a:rPr lang="en-US" sz="1300" b="1" dirty="0" err="1"/>
              <a:t>jangka</a:t>
            </a:r>
            <a:r>
              <a:rPr lang="en-US" sz="1300" b="1" dirty="0"/>
              <a:t> </a:t>
            </a:r>
            <a:r>
              <a:rPr lang="en-US" sz="1300" b="1" dirty="0" err="1"/>
              <a:t>panjangnya</a:t>
            </a:r>
            <a:r>
              <a:rPr lang="en-US" sz="1300" dirty="0"/>
              <a:t> (FAO). Hal </a:t>
            </a:r>
            <a:r>
              <a:rPr lang="en-US" sz="1300" dirty="0" err="1"/>
              <a:t>ini</a:t>
            </a:r>
            <a:r>
              <a:rPr lang="en-US" sz="1300" dirty="0"/>
              <a:t> </a:t>
            </a:r>
            <a:r>
              <a:rPr lang="en-US" sz="1300" dirty="0" err="1"/>
              <a:t>dapatat</a:t>
            </a:r>
            <a:r>
              <a:rPr lang="en-US" sz="1300" dirty="0"/>
              <a:t> </a:t>
            </a:r>
            <a:r>
              <a:rPr lang="en-US" sz="1300" dirty="0" err="1"/>
              <a:t>mempengaruhi</a:t>
            </a:r>
            <a:r>
              <a:rPr lang="en-US" sz="1300" dirty="0"/>
              <a:t> </a:t>
            </a:r>
            <a:r>
              <a:rPr lang="en-US" sz="1300" dirty="0" err="1"/>
              <a:t>pola</a:t>
            </a:r>
            <a:r>
              <a:rPr lang="en-US" sz="1300" dirty="0"/>
              <a:t> </a:t>
            </a:r>
            <a:r>
              <a:rPr lang="en-US" sz="1300" dirty="0" err="1"/>
              <a:t>curah</a:t>
            </a:r>
            <a:r>
              <a:rPr lang="en-US" sz="1300" dirty="0"/>
              <a:t> </a:t>
            </a:r>
            <a:r>
              <a:rPr lang="en-US" sz="1300" dirty="0" err="1"/>
              <a:t>hujan</a:t>
            </a:r>
            <a:r>
              <a:rPr lang="en-US" sz="1300" dirty="0"/>
              <a:t> di Indonesia.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300" dirty="0" err="1"/>
              <a:t>Manajemen</a:t>
            </a:r>
            <a:r>
              <a:rPr lang="en-US" sz="1300" dirty="0"/>
              <a:t> </a:t>
            </a:r>
            <a:r>
              <a:rPr lang="en-US" sz="1300" dirty="0" err="1"/>
              <a:t>bencana</a:t>
            </a:r>
            <a:r>
              <a:rPr lang="en-US" sz="1300" dirty="0"/>
              <a:t> yang </a:t>
            </a:r>
            <a:r>
              <a:rPr lang="en-US" sz="1300" dirty="0" err="1"/>
              <a:t>tidak</a:t>
            </a:r>
            <a:r>
              <a:rPr lang="en-US" sz="1300" dirty="0"/>
              <a:t> </a:t>
            </a:r>
            <a:r>
              <a:rPr lang="en-US" sz="1300" dirty="0" err="1"/>
              <a:t>mempertimbangkan</a:t>
            </a:r>
            <a:r>
              <a:rPr lang="en-US" sz="1300" dirty="0"/>
              <a:t> </a:t>
            </a:r>
            <a:r>
              <a:rPr lang="en-US" sz="1300" dirty="0" err="1"/>
              <a:t>variabilitas</a:t>
            </a:r>
            <a:r>
              <a:rPr lang="en-US" sz="1300" dirty="0"/>
              <a:t> </a:t>
            </a:r>
            <a:r>
              <a:rPr lang="en-US" sz="1300" dirty="0" err="1"/>
              <a:t>iklim</a:t>
            </a:r>
            <a:r>
              <a:rPr lang="en-US" sz="1300" dirty="0"/>
              <a:t>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dapat</a:t>
            </a:r>
            <a:r>
              <a:rPr lang="en-US" sz="1300" dirty="0"/>
              <a:t> </a:t>
            </a:r>
            <a:r>
              <a:rPr lang="en-US" sz="1300" dirty="0" err="1"/>
              <a:t>memperburuk</a:t>
            </a:r>
            <a:r>
              <a:rPr lang="en-US" sz="1300" dirty="0"/>
              <a:t> </a:t>
            </a:r>
            <a:r>
              <a:rPr lang="en-US" sz="1300" dirty="0" err="1"/>
              <a:t>dampak</a:t>
            </a:r>
            <a:r>
              <a:rPr lang="en-US" sz="1300" dirty="0"/>
              <a:t> </a:t>
            </a:r>
            <a:r>
              <a:rPr lang="en-US" sz="1300" dirty="0" err="1"/>
              <a:t>dari</a:t>
            </a:r>
            <a:r>
              <a:rPr lang="en-US" sz="1300" dirty="0"/>
              <a:t> </a:t>
            </a:r>
            <a:r>
              <a:rPr lang="en-US" sz="1300" dirty="0" err="1"/>
              <a:t>bencana</a:t>
            </a:r>
            <a:r>
              <a:rPr lang="en-US" sz="1300" dirty="0"/>
              <a:t> </a:t>
            </a:r>
            <a:r>
              <a:rPr lang="en-US" sz="1300" dirty="0" err="1"/>
              <a:t>tersebut</a:t>
            </a:r>
            <a:endParaRPr lang="en-US" sz="13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82BF14-5FAD-4325-928F-EE4440DD0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0" y="3941685"/>
            <a:ext cx="7377343" cy="2532205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54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B695-BA88-4DF8-95E6-21DB25D3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73" y="240575"/>
            <a:ext cx="9692640" cy="874576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Hubungan</a:t>
            </a:r>
            <a:r>
              <a:rPr lang="en-US" sz="2800" b="1" dirty="0"/>
              <a:t> Antara </a:t>
            </a:r>
            <a:r>
              <a:rPr lang="en-US" sz="2800" b="1" dirty="0" err="1"/>
              <a:t>Tutupan</a:t>
            </a:r>
            <a:r>
              <a:rPr lang="en-US" sz="2800" b="1" dirty="0"/>
              <a:t> </a:t>
            </a:r>
            <a:r>
              <a:rPr lang="en-US" sz="2800" b="1" dirty="0" err="1"/>
              <a:t>Hutan</a:t>
            </a:r>
            <a:r>
              <a:rPr lang="en-US" sz="2800" b="1" dirty="0"/>
              <a:t> dan </a:t>
            </a:r>
            <a:r>
              <a:rPr lang="en-US" sz="2800" b="1" dirty="0" err="1"/>
              <a:t>Kerentanan</a:t>
            </a:r>
            <a:r>
              <a:rPr lang="en-US" sz="2800" b="1" dirty="0"/>
              <a:t> </a:t>
            </a:r>
            <a:r>
              <a:rPr lang="en-US" sz="2800" b="1" dirty="0" err="1"/>
              <a:t>Terhadap</a:t>
            </a:r>
            <a:r>
              <a:rPr lang="en-US" sz="2800" b="1" dirty="0"/>
              <a:t> </a:t>
            </a:r>
            <a:r>
              <a:rPr lang="en-US" sz="2800" b="1" dirty="0" err="1"/>
              <a:t>Bencana</a:t>
            </a:r>
            <a:r>
              <a:rPr lang="en-US" sz="2800" b="1" dirty="0"/>
              <a:t> </a:t>
            </a:r>
            <a:r>
              <a:rPr lang="en-US" sz="2800" b="1" dirty="0" err="1"/>
              <a:t>Banjir</a:t>
            </a:r>
            <a:endParaRPr lang="en-US" sz="2800" b="1" dirty="0"/>
          </a:p>
        </p:txBody>
      </p:sp>
      <p:pic>
        <p:nvPicPr>
          <p:cNvPr id="4" name="image21.jpg">
            <a:extLst>
              <a:ext uri="{FF2B5EF4-FFF2-40B4-BE49-F238E27FC236}">
                <a16:creationId xmlns:a16="http://schemas.microsoft.com/office/drawing/2014/main" id="{B9800FF3-9FAF-4A26-A36B-6833B86192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7225" y="1115151"/>
            <a:ext cx="3905897" cy="3034157"/>
          </a:xfrm>
          <a:prstGeom prst="rect">
            <a:avLst/>
          </a:prstGeom>
          <a:ln/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949CE2-DB1B-4A70-8987-74955D496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339521"/>
              </p:ext>
            </p:extLst>
          </p:nvPr>
        </p:nvGraphicFramePr>
        <p:xfrm>
          <a:off x="5332115" y="3797838"/>
          <a:ext cx="5685073" cy="299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4FE223-20E8-41F8-8AB9-0A4EEDF0EE32}"/>
              </a:ext>
            </a:extLst>
          </p:cNvPr>
          <p:cNvSpPr txBox="1"/>
          <p:nvPr/>
        </p:nvSpPr>
        <p:spPr>
          <a:xfrm>
            <a:off x="4651899" y="1524228"/>
            <a:ext cx="6436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Hasil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FWI </a:t>
            </a:r>
            <a:r>
              <a:rPr lang="en-US" dirty="0" err="1"/>
              <a:t>antara</a:t>
            </a:r>
            <a:r>
              <a:rPr lang="en-US" dirty="0"/>
              <a:t> Forest Cover Ratio (FCR) dan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(BNPB) di Indonesia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b="1" dirty="0" err="1"/>
              <a:t>semakin</a:t>
            </a:r>
            <a:r>
              <a:rPr lang="en-US" b="1" dirty="0"/>
              <a:t> </a:t>
            </a:r>
            <a:r>
              <a:rPr lang="en-US" b="1" dirty="0" err="1"/>
              <a:t>kecil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FCR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semakin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r>
              <a:rPr lang="en-US" b="1" dirty="0"/>
              <a:t> </a:t>
            </a:r>
            <a:r>
              <a:rPr lang="en-US" b="1" dirty="0" err="1"/>
              <a:t>indeks</a:t>
            </a:r>
            <a:r>
              <a:rPr lang="en-US" b="1" dirty="0"/>
              <a:t> </a:t>
            </a:r>
            <a:r>
              <a:rPr lang="en-US" b="1" dirty="0" err="1"/>
              <a:t>resiko</a:t>
            </a:r>
            <a:r>
              <a:rPr lang="en-US" b="1" dirty="0"/>
              <a:t> </a:t>
            </a:r>
            <a:r>
              <a:rPr lang="en-US" b="1" dirty="0" err="1"/>
              <a:t>banjir</a:t>
            </a:r>
            <a:r>
              <a:rPr lang="en-US" b="1" dirty="0"/>
              <a:t> yang </a:t>
            </a:r>
            <a:r>
              <a:rPr lang="en-US" b="1" dirty="0" err="1"/>
              <a:t>ada</a:t>
            </a:r>
            <a:r>
              <a:rPr lang="en-US" b="1" dirty="0"/>
              <a:t> di 34 </a:t>
            </a:r>
            <a:r>
              <a:rPr lang="en-US" b="1" dirty="0" err="1"/>
              <a:t>Provinsi</a:t>
            </a:r>
            <a:r>
              <a:rPr lang="en-US" b="1" dirty="0"/>
              <a:t> di Indonesia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D817CA-E8E3-4B21-B790-0DC7956D54B8}"/>
              </a:ext>
            </a:extLst>
          </p:cNvPr>
          <p:cNvSpPr txBox="1"/>
          <p:nvPr/>
        </p:nvSpPr>
        <p:spPr>
          <a:xfrm>
            <a:off x="398349" y="4201874"/>
            <a:ext cx="4767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Region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Papua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FCR </a:t>
            </a:r>
            <a:r>
              <a:rPr lang="en-US" dirty="0" err="1"/>
              <a:t>tinggi</a:t>
            </a:r>
            <a:r>
              <a:rPr lang="en-US" dirty="0"/>
              <a:t> dan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 dan </a:t>
            </a:r>
            <a:r>
              <a:rPr lang="en-US" dirty="0" err="1"/>
              <a:t>Jawa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FCR </a:t>
            </a:r>
            <a:r>
              <a:rPr lang="en-US" dirty="0" err="1"/>
              <a:t>rendah</a:t>
            </a:r>
            <a:r>
              <a:rPr lang="en-US" dirty="0"/>
              <a:t> dan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yang </a:t>
            </a:r>
            <a:r>
              <a:rPr lang="en-US" dirty="0" err="1"/>
              <a:t>tinggi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23C19-ED30-4AB4-A889-885A5B5365B9}"/>
              </a:ext>
            </a:extLst>
          </p:cNvPr>
          <p:cNvSpPr txBox="1"/>
          <p:nvPr/>
        </p:nvSpPr>
        <p:spPr>
          <a:xfrm>
            <a:off x="195309" y="6365289"/>
            <a:ext cx="4604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FCR = </a:t>
            </a:r>
            <a:r>
              <a:rPr lang="en-US" sz="1100" dirty="0" err="1"/>
              <a:t>Rasio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tutupan</a:t>
            </a:r>
            <a:r>
              <a:rPr lang="en-US" sz="1100" dirty="0"/>
              <a:t> </a:t>
            </a:r>
            <a:r>
              <a:rPr lang="en-US" sz="1100" dirty="0" err="1"/>
              <a:t>hutan</a:t>
            </a:r>
            <a:r>
              <a:rPr lang="en-US" sz="1100" dirty="0"/>
              <a:t> dan </a:t>
            </a:r>
            <a:r>
              <a:rPr lang="en-US" sz="1100" dirty="0" err="1"/>
              <a:t>luas</a:t>
            </a:r>
            <a:r>
              <a:rPr lang="en-US" sz="1100" dirty="0"/>
              <a:t> </a:t>
            </a:r>
            <a:r>
              <a:rPr lang="en-US" sz="1100" dirty="0" err="1"/>
              <a:t>daratan</a:t>
            </a:r>
            <a:r>
              <a:rPr lang="en-US" sz="1100" dirty="0"/>
              <a:t> di </a:t>
            </a:r>
            <a:r>
              <a:rPr lang="en-US" sz="1100" dirty="0" err="1"/>
              <a:t>suatu</a:t>
            </a:r>
            <a:r>
              <a:rPr lang="en-US" sz="1100" dirty="0"/>
              <a:t> wilayah</a:t>
            </a:r>
          </a:p>
        </p:txBody>
      </p:sp>
    </p:spTree>
    <p:extLst>
      <p:ext uri="{BB962C8B-B14F-4D97-AF65-F5344CB8AC3E}">
        <p14:creationId xmlns:p14="http://schemas.microsoft.com/office/powerpoint/2010/main" val="357712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41A3-011C-4026-BF34-43274B55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3" y="102363"/>
            <a:ext cx="9692640" cy="839066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Bagaimana</a:t>
            </a:r>
            <a:r>
              <a:rPr lang="en-US" sz="2400" b="1" dirty="0"/>
              <a:t> </a:t>
            </a:r>
            <a:r>
              <a:rPr lang="en-US" sz="2400" b="1" dirty="0" err="1"/>
              <a:t>Variabilitas</a:t>
            </a:r>
            <a:r>
              <a:rPr lang="en-US" sz="2400" b="1" dirty="0"/>
              <a:t> </a:t>
            </a:r>
            <a:r>
              <a:rPr lang="en-US" sz="2400" b="1" dirty="0" err="1"/>
              <a:t>iklim</a:t>
            </a:r>
            <a:r>
              <a:rPr lang="en-US" sz="2400" b="1" dirty="0"/>
              <a:t> (ENSO)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mempengaruhi</a:t>
            </a:r>
            <a:r>
              <a:rPr lang="en-US" sz="2400" b="1" dirty="0"/>
              <a:t> </a:t>
            </a:r>
            <a:r>
              <a:rPr lang="en-US" sz="2400" b="1" dirty="0" err="1"/>
              <a:t>pola</a:t>
            </a:r>
            <a:r>
              <a:rPr lang="en-US" sz="2400" b="1" dirty="0"/>
              <a:t> </a:t>
            </a:r>
            <a:r>
              <a:rPr lang="en-US" sz="2400" b="1" dirty="0" err="1"/>
              <a:t>curah</a:t>
            </a:r>
            <a:r>
              <a:rPr lang="en-US" sz="2400" b="1" dirty="0"/>
              <a:t> </a:t>
            </a:r>
            <a:r>
              <a:rPr lang="en-US" sz="2400" b="1" dirty="0" err="1"/>
              <a:t>hujan</a:t>
            </a:r>
            <a:r>
              <a:rPr lang="en-US" sz="2400" b="1" dirty="0"/>
              <a:t> di Indonesia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A0A77-A8F1-40E0-9575-4EEFBE89E8B4}"/>
              </a:ext>
            </a:extLst>
          </p:cNvPr>
          <p:cNvSpPr txBox="1"/>
          <p:nvPr/>
        </p:nvSpPr>
        <p:spPr>
          <a:xfrm>
            <a:off x="354295" y="1049771"/>
            <a:ext cx="594172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El </a:t>
            </a:r>
            <a:r>
              <a:rPr lang="en-US" sz="1500" b="1" dirty="0" err="1"/>
              <a:t>nino</a:t>
            </a:r>
            <a:r>
              <a:rPr lang="en-US" sz="1500" b="1" dirty="0"/>
              <a:t> dan La </a:t>
            </a:r>
            <a:r>
              <a:rPr lang="en-US" sz="1500" b="1" dirty="0" err="1"/>
              <a:t>nina</a:t>
            </a:r>
            <a:r>
              <a:rPr lang="en-US" sz="1500" b="1" dirty="0"/>
              <a:t> </a:t>
            </a:r>
            <a:r>
              <a:rPr lang="en-US" sz="1500" b="1" dirty="0" err="1"/>
              <a:t>adalah</a:t>
            </a:r>
            <a:r>
              <a:rPr lang="en-US" sz="1500" b="1" dirty="0"/>
              <a:t> </a:t>
            </a:r>
            <a:r>
              <a:rPr lang="en-US" sz="1500" b="1" dirty="0" err="1"/>
              <a:t>peristiwa</a:t>
            </a:r>
            <a:r>
              <a:rPr lang="en-US" sz="1500" b="1" dirty="0"/>
              <a:t> yang </a:t>
            </a:r>
            <a:r>
              <a:rPr lang="en-US" sz="1500" b="1" dirty="0" err="1"/>
              <a:t>saling</a:t>
            </a:r>
            <a:r>
              <a:rPr lang="en-US" sz="1500" b="1" dirty="0"/>
              <a:t> </a:t>
            </a:r>
            <a:r>
              <a:rPr lang="en-US" sz="1500" b="1" dirty="0" err="1"/>
              <a:t>tolak</a:t>
            </a:r>
            <a:r>
              <a:rPr lang="en-US" sz="1500" b="1" dirty="0"/>
              <a:t> </a:t>
            </a:r>
            <a:r>
              <a:rPr lang="en-US" sz="1500" b="1" dirty="0" err="1"/>
              <a:t>belakang</a:t>
            </a:r>
            <a:r>
              <a:rPr lang="en-US" sz="1500" b="1" dirty="0"/>
              <a:t> dan </a:t>
            </a:r>
            <a:r>
              <a:rPr lang="en-US" sz="1500" b="1" dirty="0" err="1"/>
              <a:t>biasa</a:t>
            </a:r>
            <a:r>
              <a:rPr lang="en-US" sz="1500" b="1" dirty="0"/>
              <a:t> di </a:t>
            </a:r>
            <a:r>
              <a:rPr lang="en-US" sz="1500" b="1" dirty="0" err="1"/>
              <a:t>kenal</a:t>
            </a:r>
            <a:r>
              <a:rPr lang="en-US" sz="1500" b="1" dirty="0"/>
              <a:t> </a:t>
            </a:r>
            <a:r>
              <a:rPr lang="en-US" sz="1500" b="1" dirty="0" err="1"/>
              <a:t>dengan</a:t>
            </a:r>
            <a:r>
              <a:rPr lang="en-US" sz="1500" b="1" dirty="0"/>
              <a:t> ENSO( El-Nino Southern Oscillation).</a:t>
            </a:r>
          </a:p>
          <a:p>
            <a:endParaRPr lang="en-US" sz="14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500" dirty="0"/>
              <a:t>El-Nino </a:t>
            </a:r>
            <a:r>
              <a:rPr lang="en-US" sz="1500" dirty="0" err="1"/>
              <a:t>merupakan</a:t>
            </a:r>
            <a:r>
              <a:rPr lang="en-US" sz="1500" dirty="0"/>
              <a:t> </a:t>
            </a:r>
            <a:r>
              <a:rPr lang="en-US" sz="1500" dirty="0" err="1"/>
              <a:t>sebuah</a:t>
            </a:r>
            <a:r>
              <a:rPr lang="en-US" sz="1500" dirty="0"/>
              <a:t> </a:t>
            </a:r>
            <a:r>
              <a:rPr lang="en-US" sz="1500" dirty="0" err="1"/>
              <a:t>interaksi</a:t>
            </a:r>
            <a:r>
              <a:rPr lang="en-US" sz="1500" dirty="0"/>
              <a:t> </a:t>
            </a:r>
            <a:r>
              <a:rPr lang="en-US" sz="1500" dirty="0" err="1"/>
              <a:t>antara</a:t>
            </a:r>
            <a:r>
              <a:rPr lang="en-US" sz="1500" dirty="0"/>
              <a:t> </a:t>
            </a:r>
            <a:r>
              <a:rPr lang="en-US" sz="1500" dirty="0" err="1"/>
              <a:t>lautan</a:t>
            </a:r>
            <a:r>
              <a:rPr lang="en-US" sz="1500" dirty="0"/>
              <a:t> dan </a:t>
            </a:r>
            <a:r>
              <a:rPr lang="en-US" sz="1500" dirty="0" err="1"/>
              <a:t>atmosperik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skala</a:t>
            </a:r>
            <a:r>
              <a:rPr lang="en-US" sz="1500" dirty="0"/>
              <a:t> </a:t>
            </a:r>
            <a:r>
              <a:rPr lang="en-US" sz="1500" dirty="0" err="1"/>
              <a:t>besar</a:t>
            </a:r>
            <a:r>
              <a:rPr lang="en-US" sz="1500" dirty="0"/>
              <a:t> yang </a:t>
            </a:r>
            <a:r>
              <a:rPr lang="en-US" sz="1500" dirty="0" err="1"/>
              <a:t>berimpilkasi</a:t>
            </a:r>
            <a:r>
              <a:rPr lang="en-US" sz="1500" dirty="0"/>
              <a:t> pada </a:t>
            </a:r>
            <a:r>
              <a:rPr lang="en-US" sz="1500" dirty="0" err="1"/>
              <a:t>memanasnya</a:t>
            </a:r>
            <a:r>
              <a:rPr lang="en-US" sz="1500" dirty="0"/>
              <a:t> </a:t>
            </a:r>
            <a:r>
              <a:rPr lang="en-US" sz="1500" dirty="0" err="1"/>
              <a:t>suhu</a:t>
            </a:r>
            <a:r>
              <a:rPr lang="en-US" sz="1500" dirty="0"/>
              <a:t> </a:t>
            </a:r>
            <a:r>
              <a:rPr lang="en-US" sz="1500" dirty="0" err="1"/>
              <a:t>permukaan</a:t>
            </a:r>
            <a:r>
              <a:rPr lang="en-US" sz="1500" dirty="0"/>
              <a:t> </a:t>
            </a:r>
            <a:r>
              <a:rPr lang="en-US" sz="1500" dirty="0" err="1"/>
              <a:t>laut</a:t>
            </a:r>
            <a:r>
              <a:rPr lang="en-US" sz="1500" dirty="0"/>
              <a:t> di </a:t>
            </a:r>
            <a:r>
              <a:rPr lang="en-US" sz="1500" dirty="0" err="1"/>
              <a:t>sekitar</a:t>
            </a:r>
            <a:r>
              <a:rPr lang="en-US" sz="1500" dirty="0"/>
              <a:t> wilayah </a:t>
            </a:r>
            <a:r>
              <a:rPr lang="en-US" sz="1500" dirty="0" err="1"/>
              <a:t>tengah</a:t>
            </a:r>
            <a:r>
              <a:rPr lang="en-US" sz="1500" dirty="0"/>
              <a:t> dan </a:t>
            </a:r>
            <a:r>
              <a:rPr lang="en-US" sz="1500" dirty="0" err="1"/>
              <a:t>timur</a:t>
            </a:r>
            <a:r>
              <a:rPr lang="en-US" sz="1500" dirty="0"/>
              <a:t>  </a:t>
            </a:r>
            <a:r>
              <a:rPr lang="en-US" sz="1500" dirty="0" err="1"/>
              <a:t>samudera</a:t>
            </a:r>
            <a:r>
              <a:rPr lang="en-US" sz="1500" dirty="0"/>
              <a:t> </a:t>
            </a:r>
            <a:r>
              <a:rPr lang="en-US" sz="1500" dirty="0" err="1"/>
              <a:t>pasifik</a:t>
            </a:r>
            <a:r>
              <a:rPr lang="en-US" sz="1500" dirty="0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500" dirty="0"/>
              <a:t>La-Nina </a:t>
            </a:r>
            <a:r>
              <a:rPr lang="en-US" sz="1500" dirty="0" err="1"/>
              <a:t>merupakan</a:t>
            </a:r>
            <a:r>
              <a:rPr lang="en-US" sz="1500" dirty="0"/>
              <a:t> </a:t>
            </a:r>
            <a:r>
              <a:rPr lang="en-US" sz="1500" dirty="0" err="1"/>
              <a:t>kebalikan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El-Nino </a:t>
            </a:r>
            <a:r>
              <a:rPr lang="en-US" sz="1500" dirty="0" err="1"/>
              <a:t>yaitu</a:t>
            </a:r>
            <a:r>
              <a:rPr lang="en-US" sz="1500" dirty="0"/>
              <a:t> </a:t>
            </a:r>
            <a:r>
              <a:rPr lang="en-US" sz="1500" dirty="0" err="1"/>
              <a:t>penurunan</a:t>
            </a:r>
            <a:r>
              <a:rPr lang="en-US" sz="1500" dirty="0"/>
              <a:t> </a:t>
            </a:r>
            <a:r>
              <a:rPr lang="en-US" sz="1500" dirty="0" err="1"/>
              <a:t>suhu</a:t>
            </a:r>
            <a:r>
              <a:rPr lang="en-US" sz="1500" dirty="0"/>
              <a:t> </a:t>
            </a:r>
            <a:r>
              <a:rPr lang="en-US" sz="1500" dirty="0" err="1"/>
              <a:t>permukaan</a:t>
            </a:r>
            <a:r>
              <a:rPr lang="en-US" sz="1500" dirty="0"/>
              <a:t> </a:t>
            </a:r>
            <a:r>
              <a:rPr lang="en-US" sz="1500" dirty="0" err="1"/>
              <a:t>laut</a:t>
            </a:r>
            <a:r>
              <a:rPr lang="en-US" sz="1500" dirty="0"/>
              <a:t> di 	wilayah </a:t>
            </a:r>
            <a:r>
              <a:rPr lang="en-US" sz="1500" dirty="0" err="1"/>
              <a:t>pasifik</a:t>
            </a:r>
            <a:r>
              <a:rPr lang="en-US" sz="1500" dirty="0"/>
              <a:t> </a:t>
            </a:r>
            <a:r>
              <a:rPr lang="en-US" sz="1500" dirty="0" err="1"/>
              <a:t>tengah</a:t>
            </a:r>
            <a:r>
              <a:rPr lang="en-US" sz="1500" dirty="0"/>
              <a:t> dan </a:t>
            </a:r>
            <a:r>
              <a:rPr lang="en-US" sz="1500" dirty="0" err="1"/>
              <a:t>timur</a:t>
            </a:r>
            <a:r>
              <a:rPr lang="en-US" sz="1500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500" b="1" dirty="0"/>
              <a:t>El-Nino</a:t>
            </a:r>
            <a:r>
              <a:rPr lang="en-US" sz="1500" dirty="0"/>
              <a:t> </a:t>
            </a:r>
            <a:r>
              <a:rPr lang="en-US" sz="1500" dirty="0" err="1"/>
              <a:t>akan</a:t>
            </a:r>
            <a:r>
              <a:rPr lang="en-US" sz="1500" dirty="0"/>
              <a:t> </a:t>
            </a:r>
            <a:r>
              <a:rPr lang="en-US" sz="1500" dirty="0" err="1"/>
              <a:t>berimplikasi</a:t>
            </a:r>
            <a:r>
              <a:rPr lang="en-US" sz="1500" dirty="0"/>
              <a:t> pada </a:t>
            </a:r>
            <a:r>
              <a:rPr lang="en-US" sz="1500" dirty="0" err="1"/>
              <a:t>pola</a:t>
            </a:r>
            <a:r>
              <a:rPr lang="en-US" sz="1500" dirty="0"/>
              <a:t> </a:t>
            </a:r>
            <a:r>
              <a:rPr lang="en-US" sz="1500" dirty="0" err="1"/>
              <a:t>curah</a:t>
            </a:r>
            <a:r>
              <a:rPr lang="en-US" sz="1500" dirty="0"/>
              <a:t> </a:t>
            </a:r>
            <a:r>
              <a:rPr lang="en-US" sz="1500" dirty="0" err="1"/>
              <a:t>hujan</a:t>
            </a:r>
            <a:r>
              <a:rPr lang="en-US" sz="1500" dirty="0"/>
              <a:t> di </a:t>
            </a:r>
            <a:r>
              <a:rPr lang="en-US" sz="1500" dirty="0" err="1"/>
              <a:t>banyak</a:t>
            </a:r>
            <a:r>
              <a:rPr lang="en-US" sz="1500" dirty="0"/>
              <a:t> wilayah di dunia </a:t>
            </a:r>
            <a:r>
              <a:rPr lang="en-US" sz="1500" dirty="0" err="1"/>
              <a:t>termasuk</a:t>
            </a:r>
            <a:r>
              <a:rPr lang="en-US" sz="1500" dirty="0"/>
              <a:t>  Indonesia, </a:t>
            </a:r>
            <a:r>
              <a:rPr lang="en-US" sz="1500" dirty="0" err="1"/>
              <a:t>karena</a:t>
            </a:r>
            <a:r>
              <a:rPr lang="en-US" sz="1500" dirty="0"/>
              <a:t> masa air </a:t>
            </a:r>
            <a:r>
              <a:rPr lang="en-US" sz="1500" dirty="0" err="1"/>
              <a:t>hangat</a:t>
            </a:r>
            <a:r>
              <a:rPr lang="en-US" sz="1500" dirty="0"/>
              <a:t> yang </a:t>
            </a:r>
            <a:r>
              <a:rPr lang="en-US" sz="1500" dirty="0" err="1"/>
              <a:t>akan</a:t>
            </a:r>
            <a:r>
              <a:rPr lang="en-US" sz="1500" dirty="0"/>
              <a:t> </a:t>
            </a:r>
            <a:r>
              <a:rPr lang="en-US" sz="1500" dirty="0" err="1"/>
              <a:t>memicu</a:t>
            </a:r>
            <a:r>
              <a:rPr lang="en-US" sz="1500" dirty="0"/>
              <a:t> proses  </a:t>
            </a:r>
            <a:r>
              <a:rPr lang="en-US" sz="1500" dirty="0" err="1"/>
              <a:t>pembentukan</a:t>
            </a:r>
            <a:r>
              <a:rPr lang="en-US" sz="1500" dirty="0"/>
              <a:t> </a:t>
            </a:r>
            <a:r>
              <a:rPr lang="en-US" sz="1500" dirty="0" err="1"/>
              <a:t>hujan</a:t>
            </a:r>
            <a:r>
              <a:rPr lang="en-US" sz="1500" dirty="0"/>
              <a:t> </a:t>
            </a:r>
            <a:r>
              <a:rPr lang="en-US" sz="1500" dirty="0" err="1"/>
              <a:t>tidak</a:t>
            </a:r>
            <a:r>
              <a:rPr lang="en-US" sz="1500" dirty="0"/>
              <a:t> </a:t>
            </a:r>
            <a:r>
              <a:rPr lang="en-US" sz="1500" dirty="0" err="1"/>
              <a:t>bergerak</a:t>
            </a:r>
            <a:r>
              <a:rPr lang="en-US" sz="1500" dirty="0"/>
              <a:t> </a:t>
            </a:r>
            <a:r>
              <a:rPr lang="en-US" sz="1500" dirty="0" err="1"/>
              <a:t>ke</a:t>
            </a:r>
            <a:r>
              <a:rPr lang="en-US" sz="1500" dirty="0"/>
              <a:t> </a:t>
            </a:r>
            <a:r>
              <a:rPr lang="en-US" sz="1500" dirty="0" err="1"/>
              <a:t>arah</a:t>
            </a:r>
            <a:r>
              <a:rPr lang="en-US" sz="1500" dirty="0"/>
              <a:t> Indonesia </a:t>
            </a:r>
            <a:r>
              <a:rPr lang="en-US" sz="1500" dirty="0" err="1"/>
              <a:t>bagian</a:t>
            </a:r>
            <a:r>
              <a:rPr lang="en-US" sz="1500" dirty="0"/>
              <a:t>  </a:t>
            </a:r>
            <a:r>
              <a:rPr lang="en-US" sz="1500" dirty="0" err="1"/>
              <a:t>timur</a:t>
            </a:r>
            <a:r>
              <a:rPr lang="en-US" sz="1500" dirty="0"/>
              <a:t> </a:t>
            </a:r>
            <a:r>
              <a:rPr lang="en-US" sz="1500" dirty="0" err="1"/>
              <a:t>melainkan</a:t>
            </a:r>
            <a:r>
              <a:rPr lang="en-US" sz="1500" dirty="0"/>
              <a:t> </a:t>
            </a:r>
            <a:r>
              <a:rPr lang="en-US" sz="1500" dirty="0" err="1"/>
              <a:t>bergerak</a:t>
            </a:r>
            <a:r>
              <a:rPr lang="en-US" sz="1500" dirty="0"/>
              <a:t> </a:t>
            </a:r>
            <a:r>
              <a:rPr lang="en-US" sz="1500" dirty="0" err="1"/>
              <a:t>ke</a:t>
            </a:r>
            <a:r>
              <a:rPr lang="en-US" sz="1500" dirty="0"/>
              <a:t> </a:t>
            </a:r>
            <a:r>
              <a:rPr lang="en-US" sz="1500" dirty="0" err="1"/>
              <a:t>arah</a:t>
            </a:r>
            <a:r>
              <a:rPr lang="en-US" sz="1500" dirty="0"/>
              <a:t> </a:t>
            </a:r>
            <a:r>
              <a:rPr lang="en-US" sz="1500" dirty="0" err="1"/>
              <a:t>tengah</a:t>
            </a:r>
            <a:r>
              <a:rPr lang="en-US" sz="1500" dirty="0"/>
              <a:t> dan </a:t>
            </a:r>
            <a:r>
              <a:rPr lang="en-US" sz="1500" dirty="0" err="1"/>
              <a:t>timur</a:t>
            </a:r>
            <a:r>
              <a:rPr lang="en-US" sz="1500" dirty="0"/>
              <a:t> </a:t>
            </a:r>
            <a:r>
              <a:rPr lang="en-US" sz="1500" dirty="0" err="1"/>
              <a:t>samudera</a:t>
            </a:r>
            <a:r>
              <a:rPr lang="en-US" sz="1500" dirty="0"/>
              <a:t> </a:t>
            </a:r>
            <a:r>
              <a:rPr lang="en-US" sz="1500" dirty="0" err="1"/>
              <a:t>pasifik</a:t>
            </a:r>
            <a:r>
              <a:rPr lang="en-US" sz="1500" dirty="0"/>
              <a:t> </a:t>
            </a:r>
            <a:r>
              <a:rPr lang="en-US" sz="1500" dirty="0" err="1"/>
              <a:t>menyebabkan</a:t>
            </a:r>
            <a:r>
              <a:rPr lang="en-US" sz="1500" dirty="0"/>
              <a:t> </a:t>
            </a:r>
            <a:r>
              <a:rPr lang="en-US" sz="1500" b="1" dirty="0" err="1"/>
              <a:t>beberapa</a:t>
            </a:r>
            <a:r>
              <a:rPr lang="en-US" sz="1500" b="1" dirty="0"/>
              <a:t> wilayah di Indonesia </a:t>
            </a:r>
            <a:r>
              <a:rPr lang="en-US" sz="1500" b="1" dirty="0" err="1"/>
              <a:t>akan</a:t>
            </a:r>
            <a:r>
              <a:rPr lang="en-US" sz="1500" b="1" dirty="0"/>
              <a:t> </a:t>
            </a:r>
            <a:r>
              <a:rPr lang="en-US" sz="1500" b="1" dirty="0" err="1"/>
              <a:t>mengalami</a:t>
            </a:r>
            <a:r>
              <a:rPr lang="en-US" sz="1500" b="1" dirty="0"/>
              <a:t> </a:t>
            </a:r>
            <a:r>
              <a:rPr lang="en-US" sz="1500" b="1" dirty="0" err="1"/>
              <a:t>kekeringan</a:t>
            </a:r>
            <a:r>
              <a:rPr lang="en-US" sz="1500" dirty="0"/>
              <a:t> yang </a:t>
            </a:r>
            <a:r>
              <a:rPr lang="en-US" sz="1500" dirty="0" err="1"/>
              <a:t>terdampak</a:t>
            </a:r>
            <a:r>
              <a:rPr lang="en-US" sz="1500" dirty="0"/>
              <a:t>  </a:t>
            </a:r>
            <a:r>
              <a:rPr lang="en-US" sz="1500" dirty="0" err="1"/>
              <a:t>begitu</a:t>
            </a:r>
            <a:r>
              <a:rPr lang="en-US" sz="1500" dirty="0"/>
              <a:t> juga </a:t>
            </a:r>
            <a:r>
              <a:rPr lang="en-US" sz="1500" dirty="0" err="1"/>
              <a:t>sebaliknya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La-Nina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500" dirty="0" err="1"/>
              <a:t>Kejadian</a:t>
            </a:r>
            <a:r>
              <a:rPr lang="en-US" sz="1500" dirty="0"/>
              <a:t> El-Nino/La-</a:t>
            </a:r>
            <a:r>
              <a:rPr lang="en-US" sz="1500" dirty="0" err="1"/>
              <a:t>nina</a:t>
            </a:r>
            <a:r>
              <a:rPr lang="en-US" sz="1500" dirty="0"/>
              <a:t> </a:t>
            </a:r>
            <a:r>
              <a:rPr lang="en-US" sz="1500" dirty="0" err="1"/>
              <a:t>bisanya</a:t>
            </a:r>
            <a:r>
              <a:rPr lang="en-US" sz="1500" dirty="0"/>
              <a:t> </a:t>
            </a:r>
            <a:r>
              <a:rPr lang="en-US" sz="1500" dirty="0" err="1"/>
              <a:t>ditunjukkan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nilai</a:t>
            </a:r>
            <a:r>
              <a:rPr lang="en-US" sz="1500" dirty="0"/>
              <a:t> ONI (Ocean Nino Index) yang </a:t>
            </a:r>
            <a:r>
              <a:rPr lang="en-US" sz="1500" dirty="0" err="1"/>
              <a:t>melebihi</a:t>
            </a:r>
            <a:r>
              <a:rPr lang="en-US" sz="1500" dirty="0"/>
              <a:t>/</a:t>
            </a:r>
            <a:r>
              <a:rPr lang="en-US" sz="1500" dirty="0" err="1"/>
              <a:t>kurang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0.5/-0.5 </a:t>
            </a:r>
            <a:r>
              <a:rPr lang="en-US" sz="1500" dirty="0" err="1"/>
              <a:t>dalam</a:t>
            </a:r>
            <a:r>
              <a:rPr lang="en-US" sz="1500" dirty="0"/>
              <a:t> 3 </a:t>
            </a:r>
            <a:r>
              <a:rPr lang="en-US" sz="1500" dirty="0" err="1"/>
              <a:t>bulan</a:t>
            </a:r>
            <a:r>
              <a:rPr lang="en-US" sz="1500" dirty="0"/>
              <a:t> </a:t>
            </a:r>
            <a:r>
              <a:rPr lang="en-US" sz="1500" dirty="0" err="1"/>
              <a:t>berturut-turut</a:t>
            </a:r>
            <a:endParaRPr lang="en-US" sz="15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dirty="0"/>
              <a:t>		</a:t>
            </a:r>
          </a:p>
          <a:p>
            <a:r>
              <a:rPr lang="en-US" sz="1200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9A5CA4-15A5-40FC-85F6-1FF21DC9D28F}"/>
              </a:ext>
            </a:extLst>
          </p:cNvPr>
          <p:cNvSpPr txBox="1"/>
          <p:nvPr/>
        </p:nvSpPr>
        <p:spPr>
          <a:xfrm>
            <a:off x="6859456" y="6584736"/>
            <a:ext cx="44759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 pic :https://iri.columbia.edu/wp-content/uploads/2014/09/BOM-combo1.gif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97971-6EC0-42B7-8FC8-5DB6A9690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5" y="1123950"/>
            <a:ext cx="2990850" cy="5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2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41A3-011C-4026-BF34-43274B55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3" y="258330"/>
            <a:ext cx="9692640" cy="839066"/>
          </a:xfrm>
        </p:spPr>
        <p:txBody>
          <a:bodyPr>
            <a:normAutofit fontScale="90000"/>
          </a:bodyPr>
          <a:lstStyle/>
          <a:p>
            <a:r>
              <a:rPr lang="en-US" sz="2400" b="1" dirty="0" err="1"/>
              <a:t>Bagaimana</a:t>
            </a:r>
            <a:r>
              <a:rPr lang="en-US" sz="2400" b="1" dirty="0"/>
              <a:t> </a:t>
            </a:r>
            <a:r>
              <a:rPr lang="en-US" sz="2400" b="1" dirty="0" err="1"/>
              <a:t>Variabilitas</a:t>
            </a:r>
            <a:r>
              <a:rPr lang="en-US" sz="2400" b="1" dirty="0"/>
              <a:t> </a:t>
            </a:r>
            <a:r>
              <a:rPr lang="en-US" sz="2400" b="1" dirty="0" err="1"/>
              <a:t>iklim</a:t>
            </a:r>
            <a:r>
              <a:rPr lang="en-US" sz="2400" b="1" dirty="0"/>
              <a:t> (ENSO)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mempengaruhi</a:t>
            </a:r>
            <a:r>
              <a:rPr lang="en-US" sz="2400" b="1" dirty="0"/>
              <a:t> </a:t>
            </a:r>
            <a:r>
              <a:rPr lang="en-US" sz="2400" b="1" dirty="0" err="1"/>
              <a:t>pola</a:t>
            </a:r>
            <a:r>
              <a:rPr lang="en-US" sz="2400" b="1" dirty="0"/>
              <a:t> </a:t>
            </a:r>
            <a:r>
              <a:rPr lang="en-US" sz="2400" b="1" dirty="0" err="1"/>
              <a:t>curah</a:t>
            </a:r>
            <a:r>
              <a:rPr lang="en-US" sz="2400" b="1" dirty="0"/>
              <a:t> </a:t>
            </a:r>
            <a:r>
              <a:rPr lang="en-US" sz="2400" b="1" dirty="0" err="1"/>
              <a:t>hujan</a:t>
            </a:r>
            <a:r>
              <a:rPr lang="en-US" sz="2400" b="1" dirty="0"/>
              <a:t> di Indonesia (</a:t>
            </a:r>
            <a:r>
              <a:rPr lang="en-US" sz="2400" b="1" dirty="0" err="1"/>
              <a:t>Lanjutan</a:t>
            </a:r>
            <a:r>
              <a:rPr lang="en-US" sz="2400" b="1" dirty="0"/>
              <a:t>). </a:t>
            </a:r>
            <a:br>
              <a:rPr lang="en-US" sz="2400" b="1" dirty="0"/>
            </a:br>
            <a:r>
              <a:rPr lang="en-US" sz="2000" dirty="0" err="1"/>
              <a:t>Tahun</a:t>
            </a:r>
            <a:r>
              <a:rPr lang="en-US" sz="2000" dirty="0"/>
              <a:t> 2019-2020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F1B82C1-E19D-4050-9E34-CA15BF910F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859617"/>
              </p:ext>
            </p:extLst>
          </p:nvPr>
        </p:nvGraphicFramePr>
        <p:xfrm>
          <a:off x="303083" y="1223183"/>
          <a:ext cx="7761316" cy="408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25DDD0C-758C-4908-B818-822078D26C5C}"/>
              </a:ext>
            </a:extLst>
          </p:cNvPr>
          <p:cNvSpPr txBox="1"/>
          <p:nvPr/>
        </p:nvSpPr>
        <p:spPr>
          <a:xfrm>
            <a:off x="8201025" y="1223183"/>
            <a:ext cx="3047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Dari </a:t>
            </a:r>
            <a:r>
              <a:rPr lang="en-US" sz="1600" dirty="0" err="1"/>
              <a:t>awal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2019 </a:t>
            </a:r>
            <a:r>
              <a:rPr lang="en-US" sz="1600" dirty="0" err="1"/>
              <a:t>hinnga</a:t>
            </a:r>
            <a:r>
              <a:rPr lang="en-US" sz="1600" dirty="0"/>
              <a:t> Mei 2020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b="1" dirty="0"/>
              <a:t>ONI</a:t>
            </a:r>
            <a:r>
              <a:rPr lang="en-US" sz="1600" dirty="0"/>
              <a:t> </a:t>
            </a:r>
            <a:r>
              <a:rPr lang="en-US" sz="1600" dirty="0" err="1"/>
              <a:t>cendrung</a:t>
            </a:r>
            <a:r>
              <a:rPr lang="en-US" sz="1600" dirty="0"/>
              <a:t> </a:t>
            </a:r>
            <a:r>
              <a:rPr lang="en-US" sz="1600" dirty="0" err="1"/>
              <a:t>selalu</a:t>
            </a:r>
            <a:r>
              <a:rPr lang="en-US" sz="1600" dirty="0"/>
              <a:t> </a:t>
            </a:r>
            <a:r>
              <a:rPr lang="en-US" sz="1600" b="1" dirty="0" err="1"/>
              <a:t>postif</a:t>
            </a:r>
            <a:r>
              <a:rPr lang="en-US" sz="1600" dirty="0"/>
              <a:t> dan </a:t>
            </a:r>
            <a:r>
              <a:rPr lang="en-US" sz="1600" dirty="0" err="1"/>
              <a:t>sempat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El-Nino pada </a:t>
            </a:r>
            <a:r>
              <a:rPr lang="en-US" sz="1600" dirty="0" err="1"/>
              <a:t>periode</a:t>
            </a:r>
            <a:r>
              <a:rPr lang="en-US" sz="1600" dirty="0"/>
              <a:t> JFM dan AMJ </a:t>
            </a:r>
            <a:r>
              <a:rPr lang="en-US" sz="1600" dirty="0" err="1"/>
              <a:t>tahun</a:t>
            </a:r>
            <a:r>
              <a:rPr lang="en-US" sz="1600" dirty="0"/>
              <a:t> 2019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Anomali</a:t>
            </a:r>
            <a:r>
              <a:rPr lang="en-US" sz="1600" b="1" dirty="0"/>
              <a:t> </a:t>
            </a:r>
            <a:r>
              <a:rPr lang="en-US" sz="1600" b="1" dirty="0" err="1"/>
              <a:t>curah</a:t>
            </a:r>
            <a:r>
              <a:rPr lang="en-US" sz="1600" b="1" dirty="0"/>
              <a:t> </a:t>
            </a:r>
            <a:r>
              <a:rPr lang="en-US" sz="1600" dirty="0" err="1"/>
              <a:t>hujan</a:t>
            </a:r>
            <a:r>
              <a:rPr lang="en-US" sz="1600" dirty="0"/>
              <a:t> pada </a:t>
            </a:r>
            <a:r>
              <a:rPr lang="en-US" sz="1600" dirty="0" err="1"/>
              <a:t>periode</a:t>
            </a:r>
            <a:r>
              <a:rPr lang="en-US" sz="1600" dirty="0"/>
              <a:t> </a:t>
            </a:r>
            <a:r>
              <a:rPr lang="en-US" sz="1600" b="1" dirty="0"/>
              <a:t>ONI </a:t>
            </a:r>
            <a:r>
              <a:rPr lang="en-US" sz="1600" b="1" dirty="0" err="1"/>
              <a:t>positif</a:t>
            </a:r>
            <a:r>
              <a:rPr lang="en-US" sz="1600" b="1" dirty="0"/>
              <a:t> </a:t>
            </a:r>
            <a:r>
              <a:rPr lang="en-US" sz="1600" dirty="0"/>
              <a:t>juga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b="1" dirty="0" err="1"/>
              <a:t>anomali</a:t>
            </a:r>
            <a:r>
              <a:rPr lang="en-US" sz="1600" b="1" dirty="0"/>
              <a:t> </a:t>
            </a:r>
            <a:r>
              <a:rPr lang="en-US" sz="1600" b="1" dirty="0" err="1"/>
              <a:t>negatif</a:t>
            </a:r>
            <a:r>
              <a:rPr lang="en-US" sz="1600" b="1" dirty="0"/>
              <a:t> </a:t>
            </a:r>
            <a:r>
              <a:rPr lang="en-US" sz="1600" dirty="0"/>
              <a:t>yang </a:t>
            </a:r>
            <a:r>
              <a:rPr lang="en-US" sz="1600" dirty="0" err="1"/>
              <a:t>artinya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curah</a:t>
            </a:r>
            <a:r>
              <a:rPr lang="en-US" sz="1600" dirty="0"/>
              <a:t> </a:t>
            </a:r>
            <a:r>
              <a:rPr lang="en-US" sz="1600" dirty="0" err="1"/>
              <a:t>hujan</a:t>
            </a:r>
            <a:r>
              <a:rPr lang="en-US" sz="1600" dirty="0"/>
              <a:t> di </a:t>
            </a:r>
            <a:r>
              <a:rPr lang="en-US" sz="1600" dirty="0" err="1"/>
              <a:t>bulan</a:t>
            </a:r>
            <a:r>
              <a:rPr lang="en-US" sz="1600" dirty="0"/>
              <a:t> </a:t>
            </a:r>
            <a:r>
              <a:rPr lang="en-US" sz="1600" b="1" dirty="0" err="1"/>
              <a:t>tersebut</a:t>
            </a:r>
            <a:r>
              <a:rPr lang="en-US" sz="1600" b="1" dirty="0"/>
              <a:t> </a:t>
            </a:r>
            <a:r>
              <a:rPr lang="en-US" sz="1600" b="1" dirty="0" err="1"/>
              <a:t>lebih</a:t>
            </a:r>
            <a:r>
              <a:rPr lang="en-US" sz="1600" b="1" dirty="0"/>
              <a:t> </a:t>
            </a:r>
            <a:r>
              <a:rPr lang="en-US" sz="1600" b="1" dirty="0" err="1"/>
              <a:t>rendah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dibandingkan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bulan-bulan</a:t>
            </a:r>
            <a:r>
              <a:rPr lang="en-US" sz="1600" dirty="0"/>
              <a:t> </a:t>
            </a:r>
            <a:r>
              <a:rPr lang="en-US" sz="1600" dirty="0" err="1"/>
              <a:t>sebelumnya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BE700-39F1-4E4B-A8BD-77DD26C6D2F7}"/>
              </a:ext>
            </a:extLst>
          </p:cNvPr>
          <p:cNvSpPr txBox="1"/>
          <p:nvPr/>
        </p:nvSpPr>
        <p:spPr>
          <a:xfrm>
            <a:off x="303083" y="6053417"/>
            <a:ext cx="1064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Keterangan</a:t>
            </a:r>
            <a:r>
              <a:rPr lang="en-US" sz="1400" dirty="0"/>
              <a:t>: ONI </a:t>
            </a:r>
            <a:r>
              <a:rPr lang="en-US" sz="1400" dirty="0" err="1"/>
              <a:t>dihitung</a:t>
            </a:r>
            <a:r>
              <a:rPr lang="en-US" sz="1400" dirty="0"/>
              <a:t> </a:t>
            </a:r>
            <a:r>
              <a:rPr lang="en-US" sz="1400" dirty="0" err="1"/>
              <a:t>berdasarkan</a:t>
            </a:r>
            <a:r>
              <a:rPr lang="en-US" sz="1400" dirty="0"/>
              <a:t> rata-rata </a:t>
            </a:r>
            <a:r>
              <a:rPr lang="en-US" sz="1400" dirty="0" err="1"/>
              <a:t>suhu</a:t>
            </a:r>
            <a:r>
              <a:rPr lang="en-US" sz="1400" dirty="0"/>
              <a:t> </a:t>
            </a:r>
            <a:r>
              <a:rPr lang="en-US" sz="1400" dirty="0" err="1"/>
              <a:t>permukaan</a:t>
            </a:r>
            <a:r>
              <a:rPr lang="en-US" sz="1400" dirty="0"/>
              <a:t> </a:t>
            </a:r>
            <a:r>
              <a:rPr lang="en-US" sz="1400" dirty="0" err="1"/>
              <a:t>laut</a:t>
            </a:r>
            <a:r>
              <a:rPr lang="en-US" sz="1400" dirty="0"/>
              <a:t> di areal Nino 3-4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bulan</a:t>
            </a:r>
            <a:r>
              <a:rPr lang="en-US" sz="1400" dirty="0"/>
              <a:t> </a:t>
            </a:r>
            <a:r>
              <a:rPr lang="en-US" sz="1400" dirty="0" err="1"/>
              <a:t>lalu</a:t>
            </a:r>
            <a:r>
              <a:rPr lang="en-US" sz="1400" dirty="0"/>
              <a:t> </a:t>
            </a:r>
            <a:r>
              <a:rPr lang="en-US" sz="1400" dirty="0" err="1"/>
              <a:t>dirata-ratakan</a:t>
            </a:r>
            <a:r>
              <a:rPr lang="en-US" sz="1400" dirty="0"/>
              <a:t> </a:t>
            </a:r>
            <a:r>
              <a:rPr lang="en-US" sz="1400" dirty="0" err="1"/>
              <a:t>lagi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suhu</a:t>
            </a:r>
            <a:r>
              <a:rPr lang="en-US" sz="1400" dirty="0"/>
              <a:t> rata-rata </a:t>
            </a:r>
            <a:r>
              <a:rPr lang="en-US" sz="1400" dirty="0" err="1"/>
              <a:t>permukaan</a:t>
            </a:r>
            <a:r>
              <a:rPr lang="en-US" sz="1400" dirty="0"/>
              <a:t> </a:t>
            </a:r>
            <a:r>
              <a:rPr lang="en-US" sz="1400" dirty="0" err="1"/>
              <a:t>laut</a:t>
            </a:r>
            <a:r>
              <a:rPr lang="en-US" sz="1400" dirty="0"/>
              <a:t> pada </a:t>
            </a:r>
            <a:r>
              <a:rPr lang="en-US" sz="1400" dirty="0" err="1"/>
              <a:t>periode</a:t>
            </a:r>
            <a:r>
              <a:rPr lang="en-US" sz="1400" dirty="0"/>
              <a:t> </a:t>
            </a:r>
            <a:r>
              <a:rPr lang="en-US" sz="1400" dirty="0" err="1"/>
              <a:t>sebelumnya</a:t>
            </a:r>
            <a:r>
              <a:rPr lang="en-US" sz="1400" dirty="0"/>
              <a:t> (30 </a:t>
            </a:r>
            <a:r>
              <a:rPr lang="en-US" sz="1400" dirty="0" err="1"/>
              <a:t>tahun</a:t>
            </a:r>
            <a:r>
              <a:rPr lang="en-US" sz="1400" dirty="0"/>
              <a:t>) (</a:t>
            </a:r>
            <a:r>
              <a:rPr lang="en-US" sz="1400" dirty="0" err="1"/>
              <a:t>Anomali</a:t>
            </a:r>
            <a:r>
              <a:rPr lang="en-US" sz="1400" dirty="0"/>
              <a:t> </a:t>
            </a:r>
            <a:r>
              <a:rPr lang="en-US" sz="1400" dirty="0" err="1"/>
              <a:t>suhu</a:t>
            </a:r>
            <a:r>
              <a:rPr lang="en-US" sz="1400" dirty="0"/>
              <a:t> </a:t>
            </a:r>
            <a:r>
              <a:rPr lang="en-US" sz="1400" dirty="0" err="1"/>
              <a:t>permukaan</a:t>
            </a:r>
            <a:r>
              <a:rPr lang="en-US" sz="1400" dirty="0"/>
              <a:t> </a:t>
            </a:r>
            <a:r>
              <a:rPr lang="en-US" sz="1400" dirty="0" err="1"/>
              <a:t>laut</a:t>
            </a:r>
            <a:r>
              <a:rPr lang="en-US" sz="1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D5FFF-1A8F-47E4-B782-1CB3B46B9E97}"/>
              </a:ext>
            </a:extLst>
          </p:cNvPr>
          <p:cNvSpPr txBox="1"/>
          <p:nvPr/>
        </p:nvSpPr>
        <p:spPr>
          <a:xfrm>
            <a:off x="235670" y="5310089"/>
            <a:ext cx="7098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Sumber</a:t>
            </a:r>
            <a:r>
              <a:rPr lang="en-US" sz="1000" dirty="0"/>
              <a:t> Data: NOAA ONI, CHIRPS IRIFL rainfall anomaly</a:t>
            </a:r>
          </a:p>
        </p:txBody>
      </p:sp>
    </p:spTree>
    <p:extLst>
      <p:ext uri="{BB962C8B-B14F-4D97-AF65-F5344CB8AC3E}">
        <p14:creationId xmlns:p14="http://schemas.microsoft.com/office/powerpoint/2010/main" val="252135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41A3-011C-4026-BF34-43274B55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3" y="258330"/>
            <a:ext cx="9692640" cy="839066"/>
          </a:xfrm>
        </p:spPr>
        <p:txBody>
          <a:bodyPr>
            <a:normAutofit fontScale="90000"/>
          </a:bodyPr>
          <a:lstStyle/>
          <a:p>
            <a:r>
              <a:rPr lang="en-US" sz="2400" b="1" dirty="0" err="1"/>
              <a:t>Bagaimana</a:t>
            </a:r>
            <a:r>
              <a:rPr lang="en-US" sz="2400" b="1" dirty="0"/>
              <a:t> </a:t>
            </a:r>
            <a:r>
              <a:rPr lang="en-US" sz="2400" b="1" dirty="0" err="1"/>
              <a:t>Variabilitas</a:t>
            </a:r>
            <a:r>
              <a:rPr lang="en-US" sz="2400" b="1" dirty="0"/>
              <a:t> </a:t>
            </a:r>
            <a:r>
              <a:rPr lang="en-US" sz="2400" b="1" dirty="0" err="1"/>
              <a:t>iklim</a:t>
            </a:r>
            <a:r>
              <a:rPr lang="en-US" sz="2400" b="1" dirty="0"/>
              <a:t> (ENSO)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memperburuk</a:t>
            </a:r>
            <a:r>
              <a:rPr lang="en-US" sz="2400" b="1" dirty="0"/>
              <a:t> </a:t>
            </a:r>
            <a:r>
              <a:rPr lang="en-US" sz="2400" b="1" dirty="0" err="1"/>
              <a:t>dampak</a:t>
            </a:r>
            <a:r>
              <a:rPr lang="en-US" sz="2400" b="1" dirty="0"/>
              <a:t> </a:t>
            </a:r>
            <a:r>
              <a:rPr lang="en-US" sz="2400" b="1" dirty="0" err="1"/>
              <a:t>kebakaran</a:t>
            </a:r>
            <a:r>
              <a:rPr lang="en-US" sz="2400" b="1" dirty="0"/>
              <a:t> </a:t>
            </a:r>
            <a:r>
              <a:rPr lang="en-US" sz="2400" b="1" dirty="0" err="1"/>
              <a:t>hutan</a:t>
            </a:r>
            <a:r>
              <a:rPr lang="en-US" sz="2400" b="1" dirty="0"/>
              <a:t> dan </a:t>
            </a:r>
            <a:r>
              <a:rPr lang="en-US" sz="2400" b="1" dirty="0" err="1"/>
              <a:t>deforestasi</a:t>
            </a:r>
            <a:r>
              <a:rPr lang="en-US" sz="2400" b="1" dirty="0"/>
              <a:t> di Indonesia.</a:t>
            </a:r>
            <a:br>
              <a:rPr lang="en-US" sz="2400" b="1" dirty="0"/>
            </a:br>
            <a:r>
              <a:rPr lang="en-US" sz="2000" dirty="0" err="1"/>
              <a:t>Tahun</a:t>
            </a:r>
            <a:r>
              <a:rPr lang="en-US" sz="2000" dirty="0"/>
              <a:t> 2019-2020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DDD0C-758C-4908-B818-822078D26C5C}"/>
              </a:ext>
            </a:extLst>
          </p:cNvPr>
          <p:cNvSpPr txBox="1"/>
          <p:nvPr/>
        </p:nvSpPr>
        <p:spPr>
          <a:xfrm>
            <a:off x="196788" y="1025634"/>
            <a:ext cx="400756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Tahun</a:t>
            </a:r>
            <a:r>
              <a:rPr lang="en-US" sz="1600" dirty="0"/>
              <a:t> 2019 </a:t>
            </a:r>
            <a:r>
              <a:rPr lang="en-US" sz="1600" dirty="0" err="1"/>
              <a:t>merupakan</a:t>
            </a:r>
            <a:r>
              <a:rPr lang="en-US" sz="1600" dirty="0"/>
              <a:t> 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di Indonesia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kejadian</a:t>
            </a:r>
            <a:r>
              <a:rPr lang="en-US" sz="1600" dirty="0"/>
              <a:t> </a:t>
            </a:r>
            <a:r>
              <a:rPr lang="en-US" sz="1700" b="1" dirty="0" err="1"/>
              <a:t>kebakaran</a:t>
            </a:r>
            <a:r>
              <a:rPr lang="en-US" sz="1700" b="1" dirty="0"/>
              <a:t> </a:t>
            </a:r>
            <a:r>
              <a:rPr lang="en-US" sz="1700" b="1" dirty="0" err="1"/>
              <a:t>hutan</a:t>
            </a:r>
            <a:r>
              <a:rPr lang="en-US" sz="1700" b="1" dirty="0"/>
              <a:t> </a:t>
            </a:r>
            <a:r>
              <a:rPr lang="en-US" sz="1600" dirty="0"/>
              <a:t>yang 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luas</a:t>
            </a:r>
            <a:r>
              <a:rPr lang="en-US" sz="1600" dirty="0"/>
              <a:t> </a:t>
            </a:r>
            <a:r>
              <a:rPr lang="en-US" sz="1700" b="1" dirty="0"/>
              <a:t>1.65 </a:t>
            </a:r>
            <a:r>
              <a:rPr lang="en-US" sz="1700" b="1" dirty="0" err="1"/>
              <a:t>juta</a:t>
            </a:r>
            <a:r>
              <a:rPr lang="en-US" sz="1700" b="1" dirty="0"/>
              <a:t> Ha </a:t>
            </a:r>
            <a:r>
              <a:rPr lang="en-US" sz="1600" dirty="0"/>
              <a:t>(KLHK, 2019)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kerugian</a:t>
            </a:r>
            <a:r>
              <a:rPr lang="en-US" sz="1600" dirty="0"/>
              <a:t> hamper </a:t>
            </a:r>
            <a:r>
              <a:rPr lang="en-US" sz="1600" dirty="0" err="1"/>
              <a:t>mencapai</a:t>
            </a:r>
            <a:r>
              <a:rPr lang="en-US" sz="1600" dirty="0"/>
              <a:t> 72.95 </a:t>
            </a:r>
            <a:r>
              <a:rPr lang="en-US" sz="1600" dirty="0" err="1"/>
              <a:t>Trilliun</a:t>
            </a:r>
            <a:r>
              <a:rPr lang="en-US" sz="1600" dirty="0"/>
              <a:t> Rupiah (</a:t>
            </a:r>
            <a:r>
              <a:rPr lang="en-US" sz="1600" dirty="0" err="1"/>
              <a:t>Mongabay</a:t>
            </a:r>
            <a:r>
              <a:rPr lang="en-US" sz="1600" dirty="0"/>
              <a:t>, 2019).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Hasil overlay data </a:t>
            </a:r>
            <a:r>
              <a:rPr lang="en-US" sz="1600" dirty="0" err="1"/>
              <a:t>devegetation</a:t>
            </a:r>
            <a:r>
              <a:rPr lang="en-US" sz="1600" dirty="0"/>
              <a:t> alert IPB dan forest cover FWI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700" b="1" dirty="0"/>
              <a:t>403.134 Ha </a:t>
            </a: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 </a:t>
            </a:r>
            <a:r>
              <a:rPr lang="en-US" sz="1700" b="1" dirty="0" err="1"/>
              <a:t>terdeforestasi</a:t>
            </a:r>
            <a:r>
              <a:rPr lang="en-US" sz="1600" b="1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periode</a:t>
            </a:r>
            <a:r>
              <a:rPr lang="en-US" sz="1600" dirty="0"/>
              <a:t> </a:t>
            </a:r>
            <a:r>
              <a:rPr lang="en-US" sz="1600" dirty="0" err="1"/>
              <a:t>puncak</a:t>
            </a:r>
            <a:r>
              <a:rPr lang="en-US" sz="1600" dirty="0"/>
              <a:t> </a:t>
            </a:r>
            <a:r>
              <a:rPr lang="en-US" sz="1600" dirty="0" err="1"/>
              <a:t>kebakaran</a:t>
            </a:r>
            <a:r>
              <a:rPr lang="en-US" sz="1600" dirty="0"/>
              <a:t> (</a:t>
            </a:r>
            <a:r>
              <a:rPr lang="en-US" sz="1600" dirty="0" err="1"/>
              <a:t>Agustus</a:t>
            </a:r>
            <a:r>
              <a:rPr lang="en-US" sz="1600" dirty="0"/>
              <a:t>-November 2019) dan </a:t>
            </a:r>
            <a:r>
              <a:rPr lang="en-US" sz="1600" dirty="0" err="1"/>
              <a:t>sekitar</a:t>
            </a:r>
            <a:r>
              <a:rPr lang="en-US" sz="1600" dirty="0"/>
              <a:t> </a:t>
            </a:r>
            <a:r>
              <a:rPr lang="en-US" sz="1600" b="1" dirty="0"/>
              <a:t>20% </a:t>
            </a:r>
            <a:r>
              <a:rPr lang="en-US" sz="1600" b="1" dirty="0" err="1"/>
              <a:t>dari</a:t>
            </a:r>
            <a:r>
              <a:rPr lang="en-US" sz="1600" b="1" dirty="0"/>
              <a:t> total hotspot</a:t>
            </a:r>
            <a:r>
              <a:rPr lang="en-US" sz="1600" dirty="0"/>
              <a:t> di </a:t>
            </a:r>
            <a:r>
              <a:rPr lang="en-US" sz="1600" dirty="0" err="1"/>
              <a:t>Tahun</a:t>
            </a:r>
            <a:r>
              <a:rPr lang="en-US" sz="1600" dirty="0"/>
              <a:t> </a:t>
            </a:r>
            <a:r>
              <a:rPr lang="en-US" sz="1600" b="1" dirty="0"/>
              <a:t>2019</a:t>
            </a:r>
            <a:r>
              <a:rPr lang="en-US" sz="1600" dirty="0"/>
              <a:t> </a:t>
            </a:r>
            <a:r>
              <a:rPr lang="en-US" sz="1600" dirty="0" err="1"/>
              <a:t>berada</a:t>
            </a:r>
            <a:r>
              <a:rPr lang="en-US" sz="1600" dirty="0"/>
              <a:t> di </a:t>
            </a:r>
            <a:r>
              <a:rPr lang="en-US" sz="1600" dirty="0" err="1"/>
              <a:t>dalam</a:t>
            </a:r>
            <a:r>
              <a:rPr lang="en-US" sz="1600" dirty="0"/>
              <a:t> areal </a:t>
            </a:r>
            <a:r>
              <a:rPr lang="en-US" sz="1600" b="1" dirty="0" err="1"/>
              <a:t>terdeforestasi</a:t>
            </a:r>
            <a:endParaRPr lang="en-US" sz="1600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D937BAF-1B40-4F15-9571-3C912088B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817277"/>
              </p:ext>
            </p:extLst>
          </p:nvPr>
        </p:nvGraphicFramePr>
        <p:xfrm>
          <a:off x="4351889" y="1844531"/>
          <a:ext cx="6274305" cy="375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683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2ACF7BF-A402-47CF-86E0-9BBAED001B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38983"/>
              </p:ext>
            </p:extLst>
          </p:nvPr>
        </p:nvGraphicFramePr>
        <p:xfrm>
          <a:off x="4399628" y="320652"/>
          <a:ext cx="6232864" cy="295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2AE031E-F662-4972-8CAE-B8476EE2B9E3}"/>
              </a:ext>
            </a:extLst>
          </p:cNvPr>
          <p:cNvSpPr/>
          <p:nvPr/>
        </p:nvSpPr>
        <p:spPr>
          <a:xfrm>
            <a:off x="6917458" y="564395"/>
            <a:ext cx="1197204" cy="1885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C830583-3A72-4CD1-9196-16B0B07EA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26513"/>
              </p:ext>
            </p:extLst>
          </p:nvPr>
        </p:nvGraphicFramePr>
        <p:xfrm>
          <a:off x="4399628" y="3509462"/>
          <a:ext cx="6232864" cy="309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3FB3165-96F2-45E4-8A58-DCE817CE97AF}"/>
              </a:ext>
            </a:extLst>
          </p:cNvPr>
          <p:cNvSpPr/>
          <p:nvPr/>
        </p:nvSpPr>
        <p:spPr>
          <a:xfrm>
            <a:off x="6853561" y="3977196"/>
            <a:ext cx="1261101" cy="1774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AB12E3-B3B6-446B-A493-8ABDDF6C5931}"/>
              </a:ext>
            </a:extLst>
          </p:cNvPr>
          <p:cNvSpPr txBox="1"/>
          <p:nvPr/>
        </p:nvSpPr>
        <p:spPr>
          <a:xfrm>
            <a:off x="283981" y="360493"/>
            <a:ext cx="40040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Bagaimana</a:t>
            </a:r>
            <a:r>
              <a:rPr lang="en-US" sz="1800" b="1" dirty="0"/>
              <a:t> </a:t>
            </a:r>
            <a:r>
              <a:rPr lang="en-US" sz="1800" b="1" dirty="0" err="1"/>
              <a:t>Variabilitas</a:t>
            </a:r>
            <a:r>
              <a:rPr lang="en-US" sz="1800" b="1" dirty="0"/>
              <a:t> </a:t>
            </a:r>
            <a:r>
              <a:rPr lang="en-US" sz="1800" b="1" dirty="0" err="1"/>
              <a:t>iklim</a:t>
            </a:r>
            <a:r>
              <a:rPr lang="en-US" sz="1800" b="1" dirty="0"/>
              <a:t> (ENSO) </a:t>
            </a:r>
            <a:r>
              <a:rPr lang="en-US" sz="1800" b="1" dirty="0" err="1"/>
              <a:t>dapat</a:t>
            </a:r>
            <a:r>
              <a:rPr lang="en-US" sz="1800" b="1" dirty="0"/>
              <a:t> </a:t>
            </a:r>
            <a:r>
              <a:rPr lang="en-US" sz="1800" b="1" dirty="0" err="1"/>
              <a:t>memperburuk</a:t>
            </a:r>
            <a:r>
              <a:rPr lang="en-US" sz="1800" b="1" dirty="0"/>
              <a:t> </a:t>
            </a:r>
            <a:r>
              <a:rPr lang="en-US" sz="1800" b="1" dirty="0" err="1"/>
              <a:t>dampak</a:t>
            </a:r>
            <a:r>
              <a:rPr lang="en-US" sz="1800" b="1" dirty="0"/>
              <a:t> </a:t>
            </a:r>
            <a:r>
              <a:rPr lang="en-US" sz="1800" b="1" dirty="0" err="1"/>
              <a:t>kebakaran</a:t>
            </a:r>
            <a:r>
              <a:rPr lang="en-US" sz="1800" b="1" dirty="0"/>
              <a:t> </a:t>
            </a:r>
            <a:r>
              <a:rPr lang="en-US" sz="1800" b="1" dirty="0" err="1"/>
              <a:t>hutan</a:t>
            </a:r>
            <a:r>
              <a:rPr lang="en-US" sz="1800" b="1" dirty="0"/>
              <a:t> dan </a:t>
            </a:r>
            <a:r>
              <a:rPr lang="en-US" sz="1800" b="1" dirty="0" err="1"/>
              <a:t>deforestasi</a:t>
            </a:r>
            <a:r>
              <a:rPr lang="en-US" sz="1800" b="1" dirty="0"/>
              <a:t> di Indonesia.</a:t>
            </a:r>
            <a:br>
              <a:rPr lang="en-US" sz="1800" b="1" dirty="0"/>
            </a:br>
            <a:r>
              <a:rPr lang="en-US" sz="1600" dirty="0" err="1"/>
              <a:t>Tahun</a:t>
            </a:r>
            <a:r>
              <a:rPr lang="en-US" sz="1600" dirty="0"/>
              <a:t> 2019-2020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FBB60-A472-4B36-BDAE-6F8F8F375890}"/>
              </a:ext>
            </a:extLst>
          </p:cNvPr>
          <p:cNvSpPr txBox="1"/>
          <p:nvPr/>
        </p:nvSpPr>
        <p:spPr>
          <a:xfrm>
            <a:off x="272350" y="2721638"/>
            <a:ext cx="27143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K</a:t>
            </a:r>
            <a:r>
              <a:rPr lang="en-US" sz="1400" dirty="0" err="1"/>
              <a:t>ebakaran</a:t>
            </a:r>
            <a:r>
              <a:rPr lang="en-US" sz="1400" dirty="0"/>
              <a:t> </a:t>
            </a:r>
            <a:r>
              <a:rPr lang="en-US" sz="1400" dirty="0" err="1"/>
              <a:t>hutan</a:t>
            </a:r>
            <a:r>
              <a:rPr lang="en-US" sz="1400" dirty="0"/>
              <a:t> yang </a:t>
            </a:r>
            <a:r>
              <a:rPr lang="en-US" sz="1400" dirty="0" err="1"/>
              <a:t>terjadi</a:t>
            </a:r>
            <a:r>
              <a:rPr lang="en-US" sz="1400" dirty="0"/>
              <a:t> pada </a:t>
            </a:r>
            <a:r>
              <a:rPr lang="en-US" sz="1400" dirty="0" err="1"/>
              <a:t>bulan-bulan</a:t>
            </a:r>
            <a:r>
              <a:rPr lang="en-US" sz="1400" dirty="0"/>
              <a:t> ONI </a:t>
            </a:r>
            <a:r>
              <a:rPr lang="en-US" sz="1400" dirty="0" err="1"/>
              <a:t>positif</a:t>
            </a:r>
            <a:r>
              <a:rPr lang="en-US" sz="1400" dirty="0"/>
              <a:t>/anomaly </a:t>
            </a:r>
            <a:r>
              <a:rPr lang="en-US" sz="1400" dirty="0" err="1"/>
              <a:t>curah</a:t>
            </a:r>
            <a:r>
              <a:rPr lang="en-US" sz="1400" dirty="0"/>
              <a:t> </a:t>
            </a:r>
            <a:r>
              <a:rPr lang="en-US" sz="1400" dirty="0" err="1"/>
              <a:t>hujan</a:t>
            </a:r>
            <a:r>
              <a:rPr lang="en-US" sz="1400" dirty="0"/>
              <a:t> </a:t>
            </a:r>
            <a:r>
              <a:rPr lang="en-US" sz="1400" dirty="0" err="1"/>
              <a:t>negatif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memberburuk</a:t>
            </a:r>
            <a:r>
              <a:rPr lang="en-US" sz="1400" dirty="0"/>
              <a:t> </a:t>
            </a:r>
            <a:r>
              <a:rPr lang="en-US" sz="1400" dirty="0" err="1"/>
              <a:t>dampak</a:t>
            </a:r>
            <a:r>
              <a:rPr lang="en-US" sz="1400" dirty="0"/>
              <a:t> yang </a:t>
            </a:r>
            <a:r>
              <a:rPr lang="en-US" sz="1400" dirty="0" err="1"/>
              <a:t>ditimbulkan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api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sulit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dipadamkan</a:t>
            </a:r>
            <a:r>
              <a:rPr lang="en-US" sz="1400" dirty="0"/>
              <a:t>, </a:t>
            </a:r>
            <a:r>
              <a:rPr lang="en-US" sz="1400" dirty="0" err="1"/>
              <a:t>sehingga</a:t>
            </a:r>
            <a:r>
              <a:rPr lang="en-US" sz="1400" dirty="0"/>
              <a:t> pada </a:t>
            </a:r>
            <a:r>
              <a:rPr lang="en-US" sz="1400" dirty="0" err="1"/>
              <a:t>bulan-bulan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upaya-upaya</a:t>
            </a:r>
            <a:r>
              <a:rPr lang="en-US" sz="1400" dirty="0"/>
              <a:t> </a:t>
            </a:r>
            <a:r>
              <a:rPr lang="en-US" sz="1400" dirty="0" err="1"/>
              <a:t>mitigasi</a:t>
            </a:r>
            <a:r>
              <a:rPr lang="en-US" sz="1400" dirty="0"/>
              <a:t>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mengurangi</a:t>
            </a:r>
            <a:r>
              <a:rPr lang="en-US" sz="1400" dirty="0"/>
              <a:t> </a:t>
            </a:r>
            <a:r>
              <a:rPr lang="en-US" sz="1400" dirty="0" err="1"/>
              <a:t>dampak</a:t>
            </a:r>
            <a:r>
              <a:rPr lang="en-US" sz="1400" dirty="0"/>
              <a:t> </a:t>
            </a:r>
            <a:r>
              <a:rPr lang="en-US" sz="1400" dirty="0" err="1"/>
              <a:t>kebakaran</a:t>
            </a:r>
            <a:r>
              <a:rPr lang="en-US" sz="1400" dirty="0"/>
              <a:t> </a:t>
            </a:r>
            <a:r>
              <a:rPr lang="en-US" sz="1400" dirty="0" err="1"/>
              <a:t>hutan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8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AC1148-AA52-462F-935C-8E326CD7C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87" y="4333263"/>
            <a:ext cx="2938463" cy="2348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636A66-F045-4784-88E7-A79F21EA05DD}"/>
              </a:ext>
            </a:extLst>
          </p:cNvPr>
          <p:cNvSpPr txBox="1"/>
          <p:nvPr/>
        </p:nvSpPr>
        <p:spPr>
          <a:xfrm>
            <a:off x="5829300" y="4768940"/>
            <a:ext cx="2552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Proyeksi</a:t>
            </a:r>
            <a:r>
              <a:rPr lang="en-US" sz="1400" dirty="0"/>
              <a:t> ONI 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akhir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akhir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2020 Indonesia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mengalami</a:t>
            </a:r>
            <a:r>
              <a:rPr lang="en-US" sz="1400" dirty="0"/>
              <a:t> El-Nina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464589-AD32-4AB2-9B03-8C0B98A6E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6"/>
          <a:stretch/>
        </p:blipFill>
        <p:spPr>
          <a:xfrm>
            <a:off x="659703" y="176055"/>
            <a:ext cx="9615513" cy="3937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879468-0305-4C45-B1ED-B3D362C40BA3}"/>
              </a:ext>
            </a:extLst>
          </p:cNvPr>
          <p:cNvSpPr txBox="1"/>
          <p:nvPr/>
        </p:nvSpPr>
        <p:spPr>
          <a:xfrm>
            <a:off x="371475" y="3949036"/>
            <a:ext cx="6016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“We will see more rain in Indonesia</a:t>
            </a:r>
          </a:p>
          <a:p>
            <a:r>
              <a:rPr lang="en-US" sz="2800" i="1" dirty="0"/>
              <a:t>until the end of the Year”</a:t>
            </a:r>
          </a:p>
        </p:txBody>
      </p:sp>
    </p:spTree>
    <p:extLst>
      <p:ext uri="{BB962C8B-B14F-4D97-AF65-F5344CB8AC3E}">
        <p14:creationId xmlns:p14="http://schemas.microsoft.com/office/powerpoint/2010/main" val="88691502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1112</TotalTime>
  <Words>753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Schoolbook</vt:lpstr>
      <vt:lpstr>Wingdings</vt:lpstr>
      <vt:lpstr>Wingdings 2</vt:lpstr>
      <vt:lpstr>View</vt:lpstr>
      <vt:lpstr>Kebencanaan Hidromteorologi di  Indonesia dan Dampaknya </vt:lpstr>
      <vt:lpstr>Faktor Pemicu Peningkatan Bencana Hidro-Meteorologis di Indonesia</vt:lpstr>
      <vt:lpstr>Hubungan Antara Tutupan Hutan dan Kerentanan Terhadap Bencana Banjir</vt:lpstr>
      <vt:lpstr>Bagaimana Variabilitas iklim (ENSO) dapat mempengaruhi pola curah hujan di Indonesia </vt:lpstr>
      <vt:lpstr>Bagaimana Variabilitas iklim (ENSO) dapat mempengaruhi pola curah hujan di Indonesia (Lanjutan).  Tahun 2019-2020</vt:lpstr>
      <vt:lpstr>Bagaimana Variabilitas iklim (ENSO) dapat memperburuk dampak kebakaran hutan dan deforestasi di Indonesia. Tahun 2019-2020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Kebencanaan Indonesia</dc:title>
  <dc:creator>ogy@fwi.or.id</dc:creator>
  <cp:lastModifiedBy>ogy@fwi.or.id</cp:lastModifiedBy>
  <cp:revision>37</cp:revision>
  <dcterms:created xsi:type="dcterms:W3CDTF">2020-10-12T07:12:11Z</dcterms:created>
  <dcterms:modified xsi:type="dcterms:W3CDTF">2020-11-03T10:30:21Z</dcterms:modified>
</cp:coreProperties>
</file>