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Open Sauce Bold" charset="1" panose="00000800000000000000"/>
      <p:regular r:id="rId21"/>
    </p:embeddedFont>
    <p:embeddedFont>
      <p:font typeface="Gill Sans Light" charset="1" panose="020B0302020104020203"/>
      <p:regular r:id="rId22"/>
    </p:embeddedFont>
    <p:embeddedFont>
      <p:font typeface="Inter Light" charset="1" panose="02000503000000020004"/>
      <p:regular r:id="rId23"/>
    </p:embeddedFont>
    <p:embeddedFont>
      <p:font typeface="Inter Bold" charset="1" panose="020B0802030000000004"/>
      <p:regular r:id="rId24"/>
    </p:embeddedFont>
    <p:embeddedFont>
      <p:font typeface="Gill Sans Bold" charset="1" panose="020B0802020104020203"/>
      <p:regular r:id="rId25"/>
    </p:embeddedFont>
    <p:embeddedFont>
      <p:font typeface="Inter" charset="1" panose="020B0502030000000004"/>
      <p:regular r:id="rId26"/>
    </p:embeddedFont>
    <p:embeddedFont>
      <p:font typeface="Montserrat Classic" charset="1" panose="0000050000000000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 Id="rId5" Target="../media/image16.png" Type="http://schemas.openxmlformats.org/officeDocument/2006/relationships/image"/><Relationship Id="rId6" Target="../media/image17.png" Type="http://schemas.openxmlformats.org/officeDocument/2006/relationships/image"/><Relationship Id="rId7" Target="../media/image18.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 Id="rId8" Target="https://fiskal.kemenkeu.go.id/docs/CIF-INDONESIA_ACT_IP-Proposal.pdf"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7.jpeg" Type="http://schemas.openxmlformats.org/officeDocument/2006/relationships/image"/><Relationship Id="rId4" Target="../media/image28.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30.jpeg" Type="http://schemas.openxmlformats.org/officeDocument/2006/relationships/image"/><Relationship Id="rId4" Target="../media/image3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 Id="rId4" Target="../media/image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85" r="0" b="-8185"/>
            </a:stretch>
          </a:blipFill>
        </p:spPr>
      </p:sp>
      <p:grpSp>
        <p:nvGrpSpPr>
          <p:cNvPr name="Group 3" id="3"/>
          <p:cNvGrpSpPr/>
          <p:nvPr/>
        </p:nvGrpSpPr>
        <p:grpSpPr>
          <a:xfrm rot="0">
            <a:off x="7779082" y="0"/>
            <a:ext cx="9748450" cy="9568549"/>
            <a:chOff x="0" y="0"/>
            <a:chExt cx="2567493" cy="2520112"/>
          </a:xfrm>
        </p:grpSpPr>
        <p:sp>
          <p:nvSpPr>
            <p:cNvPr name="Freeform 4" id="4"/>
            <p:cNvSpPr/>
            <p:nvPr/>
          </p:nvSpPr>
          <p:spPr>
            <a:xfrm flipH="false" flipV="false" rot="0">
              <a:off x="0" y="0"/>
              <a:ext cx="2567493" cy="2520112"/>
            </a:xfrm>
            <a:custGeom>
              <a:avLst/>
              <a:gdLst/>
              <a:ahLst/>
              <a:cxnLst/>
              <a:rect r="r" b="b" t="t" l="l"/>
              <a:pathLst>
                <a:path h="2520112" w="2567493">
                  <a:moveTo>
                    <a:pt x="0" y="0"/>
                  </a:moveTo>
                  <a:lnTo>
                    <a:pt x="2567493" y="0"/>
                  </a:lnTo>
                  <a:lnTo>
                    <a:pt x="2567493" y="2520112"/>
                  </a:lnTo>
                  <a:lnTo>
                    <a:pt x="0" y="2520112"/>
                  </a:lnTo>
                  <a:close/>
                </a:path>
              </a:pathLst>
            </a:custGeom>
            <a:solidFill>
              <a:srgbClr val="12372A">
                <a:alpha val="80000"/>
              </a:srgbClr>
            </a:solidFill>
          </p:spPr>
        </p:sp>
        <p:sp>
          <p:nvSpPr>
            <p:cNvPr name="TextBox 5" id="5"/>
            <p:cNvSpPr txBox="true"/>
            <p:nvPr/>
          </p:nvSpPr>
          <p:spPr>
            <a:xfrm>
              <a:off x="0" y="-47625"/>
              <a:ext cx="2567493" cy="2567737"/>
            </a:xfrm>
            <a:prstGeom prst="rect">
              <a:avLst/>
            </a:prstGeom>
          </p:spPr>
          <p:txBody>
            <a:bodyPr anchor="ctr" rtlCol="false" tIns="50800" lIns="50800" bIns="50800" rIns="50800"/>
            <a:lstStyle/>
            <a:p>
              <a:pPr algn="ctr">
                <a:lnSpc>
                  <a:spcPts val="3560"/>
                </a:lnSpc>
              </a:pPr>
            </a:p>
          </p:txBody>
        </p:sp>
      </p:grpSp>
      <p:grpSp>
        <p:nvGrpSpPr>
          <p:cNvPr name="Group 6" id="6"/>
          <p:cNvGrpSpPr/>
          <p:nvPr/>
        </p:nvGrpSpPr>
        <p:grpSpPr>
          <a:xfrm rot="0">
            <a:off x="760469" y="1486344"/>
            <a:ext cx="7018613" cy="7314312"/>
            <a:chOff x="0" y="0"/>
            <a:chExt cx="1087367" cy="1133178"/>
          </a:xfrm>
        </p:grpSpPr>
        <p:sp>
          <p:nvSpPr>
            <p:cNvPr name="Freeform 7" id="7"/>
            <p:cNvSpPr/>
            <p:nvPr/>
          </p:nvSpPr>
          <p:spPr>
            <a:xfrm flipH="false" flipV="false" rot="0">
              <a:off x="0" y="0"/>
              <a:ext cx="1087367" cy="1133178"/>
            </a:xfrm>
            <a:custGeom>
              <a:avLst/>
              <a:gdLst/>
              <a:ahLst/>
              <a:cxnLst/>
              <a:rect r="r" b="b" t="t" l="l"/>
              <a:pathLst>
                <a:path h="1133178" w="1087367">
                  <a:moveTo>
                    <a:pt x="0" y="0"/>
                  </a:moveTo>
                  <a:lnTo>
                    <a:pt x="1087367" y="0"/>
                  </a:lnTo>
                  <a:lnTo>
                    <a:pt x="1087367" y="1133178"/>
                  </a:lnTo>
                  <a:lnTo>
                    <a:pt x="0" y="1133178"/>
                  </a:lnTo>
                  <a:close/>
                </a:path>
              </a:pathLst>
            </a:custGeom>
            <a:blipFill>
              <a:blip r:embed="rId3"/>
              <a:stretch>
                <a:fillRect l="-54082" t="0" r="-5122" b="0"/>
              </a:stretch>
            </a:blipFill>
          </p:spPr>
        </p:sp>
      </p:grpSp>
      <p:sp>
        <p:nvSpPr>
          <p:cNvPr name="Freeform 8" id="8"/>
          <p:cNvSpPr/>
          <p:nvPr/>
        </p:nvSpPr>
        <p:spPr>
          <a:xfrm flipH="false" flipV="false" rot="0">
            <a:off x="8461516" y="326293"/>
            <a:ext cx="2001595" cy="702407"/>
          </a:xfrm>
          <a:custGeom>
            <a:avLst/>
            <a:gdLst/>
            <a:ahLst/>
            <a:cxnLst/>
            <a:rect r="r" b="b" t="t" l="l"/>
            <a:pathLst>
              <a:path h="702407" w="2001595">
                <a:moveTo>
                  <a:pt x="0" y="0"/>
                </a:moveTo>
                <a:lnTo>
                  <a:pt x="2001596" y="0"/>
                </a:lnTo>
                <a:lnTo>
                  <a:pt x="2001596" y="702407"/>
                </a:lnTo>
                <a:lnTo>
                  <a:pt x="0" y="702407"/>
                </a:lnTo>
                <a:lnTo>
                  <a:pt x="0" y="0"/>
                </a:lnTo>
                <a:close/>
              </a:path>
            </a:pathLst>
          </a:custGeom>
          <a:blipFill>
            <a:blip r:embed="rId4"/>
            <a:stretch>
              <a:fillRect l="0" t="0" r="0" b="0"/>
            </a:stretch>
          </a:blipFill>
        </p:spPr>
      </p:sp>
      <p:sp>
        <p:nvSpPr>
          <p:cNvPr name="TextBox 9" id="9"/>
          <p:cNvSpPr txBox="true"/>
          <p:nvPr/>
        </p:nvSpPr>
        <p:spPr>
          <a:xfrm rot="0">
            <a:off x="8461516" y="1716775"/>
            <a:ext cx="8383580" cy="6162675"/>
          </a:xfrm>
          <a:prstGeom prst="rect">
            <a:avLst/>
          </a:prstGeom>
        </p:spPr>
        <p:txBody>
          <a:bodyPr anchor="t" rtlCol="false" tIns="0" lIns="0" bIns="0" rIns="0">
            <a:spAutoFit/>
          </a:bodyPr>
          <a:lstStyle/>
          <a:p>
            <a:pPr algn="l" marL="0" indent="0" lvl="0">
              <a:lnSpc>
                <a:spcPts val="9750"/>
              </a:lnSpc>
            </a:pPr>
            <a:r>
              <a:rPr lang="en-US" b="true" sz="7500" spc="225">
                <a:solidFill>
                  <a:srgbClr val="FFFFFF"/>
                </a:solidFill>
                <a:latin typeface="Open Sauce Bold"/>
                <a:ea typeface="Open Sauce Bold"/>
                <a:cs typeface="Open Sauce Bold"/>
                <a:sym typeface="Open Sauce Bold"/>
              </a:rPr>
              <a:t>KOLONIALISME IKLIM DAN DEMAND WOOD PELLET INTERNASIONAL</a:t>
            </a:r>
          </a:p>
        </p:txBody>
      </p:sp>
      <p:sp>
        <p:nvSpPr>
          <p:cNvPr name="TextBox 10" id="10"/>
          <p:cNvSpPr txBox="true"/>
          <p:nvPr/>
        </p:nvSpPr>
        <p:spPr>
          <a:xfrm rot="0">
            <a:off x="8461516" y="885825"/>
            <a:ext cx="3624386" cy="506730"/>
          </a:xfrm>
          <a:prstGeom prst="rect">
            <a:avLst/>
          </a:prstGeom>
        </p:spPr>
        <p:txBody>
          <a:bodyPr anchor="t" rtlCol="false" tIns="0" lIns="0" bIns="0" rIns="0">
            <a:spAutoFit/>
          </a:bodyPr>
          <a:lstStyle/>
          <a:p>
            <a:pPr algn="l" marL="0" indent="0" lvl="0">
              <a:lnSpc>
                <a:spcPts val="3840"/>
              </a:lnSpc>
            </a:pPr>
            <a:r>
              <a:rPr lang="en-US" sz="2400" spc="240">
                <a:solidFill>
                  <a:srgbClr val="FAFAFA"/>
                </a:solidFill>
                <a:latin typeface="Gill Sans Light"/>
                <a:ea typeface="Gill Sans Light"/>
                <a:cs typeface="Gill Sans Light"/>
                <a:sym typeface="Gill Sans Light"/>
              </a:rPr>
              <a:t>Trend Asia </a:t>
            </a:r>
          </a:p>
        </p:txBody>
      </p:sp>
      <p:sp>
        <p:nvSpPr>
          <p:cNvPr name="TextBox 11" id="11"/>
          <p:cNvSpPr txBox="true"/>
          <p:nvPr/>
        </p:nvSpPr>
        <p:spPr>
          <a:xfrm rot="0">
            <a:off x="13158263" y="8657781"/>
            <a:ext cx="3686833" cy="506730"/>
          </a:xfrm>
          <a:prstGeom prst="rect">
            <a:avLst/>
          </a:prstGeom>
        </p:spPr>
        <p:txBody>
          <a:bodyPr anchor="t" rtlCol="false" tIns="0" lIns="0" bIns="0" rIns="0">
            <a:spAutoFit/>
          </a:bodyPr>
          <a:lstStyle/>
          <a:p>
            <a:pPr algn="r" marL="0" indent="0" lvl="0">
              <a:lnSpc>
                <a:spcPts val="3840"/>
              </a:lnSpc>
            </a:pPr>
            <a:r>
              <a:rPr lang="en-US" sz="2400" spc="240">
                <a:solidFill>
                  <a:srgbClr val="FAFAFA"/>
                </a:solidFill>
                <a:latin typeface="Gill Sans Light"/>
                <a:ea typeface="Gill Sans Light"/>
                <a:cs typeface="Gill Sans Light"/>
                <a:sym typeface="Gill Sans Light"/>
              </a:rPr>
              <a:t>26 September 2024</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85" r="0" b="-8185"/>
            </a:stretch>
          </a:blipFill>
        </p:spPr>
      </p:sp>
      <p:sp>
        <p:nvSpPr>
          <p:cNvPr name="Freeform 3" id="3"/>
          <p:cNvSpPr/>
          <p:nvPr/>
        </p:nvSpPr>
        <p:spPr>
          <a:xfrm flipH="false" flipV="false" rot="-5400000">
            <a:off x="-714807" y="2666217"/>
            <a:ext cx="2554591" cy="770819"/>
          </a:xfrm>
          <a:custGeom>
            <a:avLst/>
            <a:gdLst/>
            <a:ahLst/>
            <a:cxnLst/>
            <a:rect r="r" b="b" t="t" l="l"/>
            <a:pathLst>
              <a:path h="770819" w="2554591">
                <a:moveTo>
                  <a:pt x="0" y="0"/>
                </a:moveTo>
                <a:lnTo>
                  <a:pt x="2554591" y="0"/>
                </a:lnTo>
                <a:lnTo>
                  <a:pt x="2554591" y="770818"/>
                </a:lnTo>
                <a:lnTo>
                  <a:pt x="0" y="770818"/>
                </a:lnTo>
                <a:lnTo>
                  <a:pt x="0" y="0"/>
                </a:lnTo>
                <a:close/>
              </a:path>
            </a:pathLst>
          </a:custGeom>
          <a:blipFill>
            <a:blip r:embed="rId3">
              <a:extLst>
                <a:ext uri="{96DAC541-7B7A-43D3-8B79-37D633B846F1}">
                  <asvg:svgBlip xmlns:asvg="http://schemas.microsoft.com/office/drawing/2016/SVG/main" r:embed="rId4"/>
                </a:ext>
              </a:extLst>
            </a:blip>
            <a:stretch>
              <a:fillRect l="0" t="0" r="0" b="-86193"/>
            </a:stretch>
          </a:blipFill>
        </p:spPr>
      </p:sp>
      <p:grpSp>
        <p:nvGrpSpPr>
          <p:cNvPr name="Group 4" id="4"/>
          <p:cNvGrpSpPr/>
          <p:nvPr/>
        </p:nvGrpSpPr>
        <p:grpSpPr>
          <a:xfrm rot="0">
            <a:off x="947898" y="1754872"/>
            <a:ext cx="4873998" cy="7301870"/>
            <a:chOff x="0" y="0"/>
            <a:chExt cx="6498664" cy="9735826"/>
          </a:xfrm>
        </p:grpSpPr>
        <p:pic>
          <p:nvPicPr>
            <p:cNvPr name="Picture 5" id="5"/>
            <p:cNvPicPr>
              <a:picLocks noChangeAspect="true"/>
            </p:cNvPicPr>
            <p:nvPr/>
          </p:nvPicPr>
          <p:blipFill>
            <a:blip r:embed="rId5"/>
            <a:srcRect l="40771" t="13237" r="25377" b="8793"/>
            <a:stretch>
              <a:fillRect/>
            </a:stretch>
          </p:blipFill>
          <p:spPr>
            <a:xfrm flipH="false" flipV="false">
              <a:off x="0" y="0"/>
              <a:ext cx="6498664" cy="9735826"/>
            </a:xfrm>
            <a:prstGeom prst="rect">
              <a:avLst/>
            </a:prstGeom>
          </p:spPr>
        </p:pic>
      </p:grpSp>
      <p:sp>
        <p:nvSpPr>
          <p:cNvPr name="Freeform 6" id="6"/>
          <p:cNvSpPr/>
          <p:nvPr/>
        </p:nvSpPr>
        <p:spPr>
          <a:xfrm flipH="false" flipV="false" rot="-5400000">
            <a:off x="5480121" y="3293968"/>
            <a:ext cx="2680278" cy="808743"/>
          </a:xfrm>
          <a:custGeom>
            <a:avLst/>
            <a:gdLst/>
            <a:ahLst/>
            <a:cxnLst/>
            <a:rect r="r" b="b" t="t" l="l"/>
            <a:pathLst>
              <a:path h="808743" w="2680278">
                <a:moveTo>
                  <a:pt x="0" y="0"/>
                </a:moveTo>
                <a:lnTo>
                  <a:pt x="2680278" y="0"/>
                </a:lnTo>
                <a:lnTo>
                  <a:pt x="2680278" y="808743"/>
                </a:lnTo>
                <a:lnTo>
                  <a:pt x="0" y="808743"/>
                </a:lnTo>
                <a:lnTo>
                  <a:pt x="0" y="0"/>
                </a:lnTo>
                <a:close/>
              </a:path>
            </a:pathLst>
          </a:custGeom>
          <a:blipFill>
            <a:blip r:embed="rId3">
              <a:extLst>
                <a:ext uri="{96DAC541-7B7A-43D3-8B79-37D633B846F1}">
                  <asvg:svgBlip xmlns:asvg="http://schemas.microsoft.com/office/drawing/2016/SVG/main" r:embed="rId4"/>
                </a:ext>
              </a:extLst>
            </a:blip>
            <a:stretch>
              <a:fillRect l="0" t="0" r="0" b="-86193"/>
            </a:stretch>
          </a:blipFill>
        </p:spPr>
      </p:sp>
      <p:grpSp>
        <p:nvGrpSpPr>
          <p:cNvPr name="Group 7" id="7"/>
          <p:cNvGrpSpPr/>
          <p:nvPr/>
        </p:nvGrpSpPr>
        <p:grpSpPr>
          <a:xfrm rot="0">
            <a:off x="7168803" y="2358200"/>
            <a:ext cx="5113801" cy="7661125"/>
            <a:chOff x="0" y="0"/>
            <a:chExt cx="6818401" cy="10214833"/>
          </a:xfrm>
        </p:grpSpPr>
        <p:pic>
          <p:nvPicPr>
            <p:cNvPr name="Picture 8" id="8"/>
            <p:cNvPicPr>
              <a:picLocks noChangeAspect="true"/>
            </p:cNvPicPr>
            <p:nvPr/>
          </p:nvPicPr>
          <p:blipFill>
            <a:blip r:embed="rId6"/>
            <a:srcRect l="39235" t="9105" r="21837" b="1233"/>
            <a:stretch>
              <a:fillRect/>
            </a:stretch>
          </p:blipFill>
          <p:spPr>
            <a:xfrm flipH="false" flipV="false">
              <a:off x="0" y="0"/>
              <a:ext cx="6818401" cy="10214833"/>
            </a:xfrm>
            <a:prstGeom prst="rect">
              <a:avLst/>
            </a:prstGeom>
          </p:spPr>
        </p:pic>
      </p:grpSp>
      <p:sp>
        <p:nvSpPr>
          <p:cNvPr name="TextBox 9" id="9"/>
          <p:cNvSpPr txBox="true"/>
          <p:nvPr/>
        </p:nvSpPr>
        <p:spPr>
          <a:xfrm rot="0">
            <a:off x="1103213" y="529780"/>
            <a:ext cx="10385414" cy="1045464"/>
          </a:xfrm>
          <a:prstGeom prst="rect">
            <a:avLst/>
          </a:prstGeom>
        </p:spPr>
        <p:txBody>
          <a:bodyPr anchor="t" rtlCol="false" tIns="0" lIns="0" bIns="0" rIns="0">
            <a:spAutoFit/>
          </a:bodyPr>
          <a:lstStyle/>
          <a:p>
            <a:pPr algn="l">
              <a:lnSpc>
                <a:spcPts val="8208"/>
              </a:lnSpc>
            </a:pPr>
            <a:r>
              <a:rPr lang="en-US" b="true" sz="7200">
                <a:solidFill>
                  <a:srgbClr val="FFFFFF"/>
                </a:solidFill>
                <a:latin typeface="Open Sauce Bold"/>
                <a:ea typeface="Open Sauce Bold"/>
                <a:cs typeface="Open Sauce Bold"/>
                <a:sym typeface="Open Sauce Bold"/>
              </a:rPr>
              <a:t>LAPORAN TREND ASIA</a:t>
            </a:r>
          </a:p>
        </p:txBody>
      </p:sp>
      <p:sp>
        <p:nvSpPr>
          <p:cNvPr name="TextBox 10" id="10"/>
          <p:cNvSpPr txBox="true"/>
          <p:nvPr/>
        </p:nvSpPr>
        <p:spPr>
          <a:xfrm rot="-5400000">
            <a:off x="-758328" y="2886678"/>
            <a:ext cx="2554591" cy="329896"/>
          </a:xfrm>
          <a:prstGeom prst="rect">
            <a:avLst/>
          </a:prstGeom>
        </p:spPr>
        <p:txBody>
          <a:bodyPr anchor="t" rtlCol="false" tIns="0" lIns="0" bIns="0" rIns="0">
            <a:spAutoFit/>
          </a:bodyPr>
          <a:lstStyle/>
          <a:p>
            <a:pPr algn="ctr">
              <a:lnSpc>
                <a:spcPts val="2608"/>
              </a:lnSpc>
            </a:pPr>
            <a:r>
              <a:rPr lang="en-US" sz="1863">
                <a:solidFill>
                  <a:srgbClr val="FFFFFF"/>
                </a:solidFill>
                <a:latin typeface="Montserrat Classic"/>
                <a:ea typeface="Montserrat Classic"/>
                <a:cs typeface="Montserrat Classic"/>
                <a:sym typeface="Montserrat Classic"/>
              </a:rPr>
              <a:t>trendasia.org</a:t>
            </a:r>
          </a:p>
        </p:txBody>
      </p:sp>
      <p:sp>
        <p:nvSpPr>
          <p:cNvPr name="TextBox 11" id="11"/>
          <p:cNvSpPr txBox="true"/>
          <p:nvPr/>
        </p:nvSpPr>
        <p:spPr>
          <a:xfrm rot="-5400000">
            <a:off x="5435630" y="3526448"/>
            <a:ext cx="2680278" cy="343784"/>
          </a:xfrm>
          <a:prstGeom prst="rect">
            <a:avLst/>
          </a:prstGeom>
        </p:spPr>
        <p:txBody>
          <a:bodyPr anchor="t" rtlCol="false" tIns="0" lIns="0" bIns="0" rIns="0">
            <a:spAutoFit/>
          </a:bodyPr>
          <a:lstStyle/>
          <a:p>
            <a:pPr algn="ctr">
              <a:lnSpc>
                <a:spcPts val="2736"/>
              </a:lnSpc>
            </a:pPr>
            <a:r>
              <a:rPr lang="en-US" sz="1954">
                <a:solidFill>
                  <a:srgbClr val="FFFFFF"/>
                </a:solidFill>
                <a:latin typeface="Montserrat Classic"/>
                <a:ea typeface="Montserrat Classic"/>
                <a:cs typeface="Montserrat Classic"/>
                <a:sym typeface="Montserrat Classic"/>
              </a:rPr>
              <a:t>trendasia.org</a:t>
            </a:r>
          </a:p>
        </p:txBody>
      </p:sp>
      <p:sp>
        <p:nvSpPr>
          <p:cNvPr name="Freeform 12" id="12"/>
          <p:cNvSpPr/>
          <p:nvPr/>
        </p:nvSpPr>
        <p:spPr>
          <a:xfrm flipH="false" flipV="false" rot="-5400000">
            <a:off x="11346836" y="1434127"/>
            <a:ext cx="2680278" cy="808743"/>
          </a:xfrm>
          <a:custGeom>
            <a:avLst/>
            <a:gdLst/>
            <a:ahLst/>
            <a:cxnLst/>
            <a:rect r="r" b="b" t="t" l="l"/>
            <a:pathLst>
              <a:path h="808743" w="2680278">
                <a:moveTo>
                  <a:pt x="0" y="0"/>
                </a:moveTo>
                <a:lnTo>
                  <a:pt x="2680278" y="0"/>
                </a:lnTo>
                <a:lnTo>
                  <a:pt x="2680278" y="808743"/>
                </a:lnTo>
                <a:lnTo>
                  <a:pt x="0" y="808743"/>
                </a:lnTo>
                <a:lnTo>
                  <a:pt x="0" y="0"/>
                </a:lnTo>
                <a:close/>
              </a:path>
            </a:pathLst>
          </a:custGeom>
          <a:blipFill>
            <a:blip r:embed="rId3">
              <a:extLst>
                <a:ext uri="{96DAC541-7B7A-43D3-8B79-37D633B846F1}">
                  <asvg:svgBlip xmlns:asvg="http://schemas.microsoft.com/office/drawing/2016/SVG/main" r:embed="rId4"/>
                </a:ext>
              </a:extLst>
            </a:blip>
            <a:stretch>
              <a:fillRect l="0" t="0" r="0" b="-86193"/>
            </a:stretch>
          </a:blipFill>
        </p:spPr>
      </p:sp>
      <p:grpSp>
        <p:nvGrpSpPr>
          <p:cNvPr name="Group 13" id="13"/>
          <p:cNvGrpSpPr/>
          <p:nvPr/>
        </p:nvGrpSpPr>
        <p:grpSpPr>
          <a:xfrm rot="0">
            <a:off x="13035518" y="498359"/>
            <a:ext cx="5113801" cy="7661125"/>
            <a:chOff x="0" y="0"/>
            <a:chExt cx="6818401" cy="10214833"/>
          </a:xfrm>
        </p:grpSpPr>
        <p:pic>
          <p:nvPicPr>
            <p:cNvPr name="Picture 14" id="14"/>
            <p:cNvPicPr>
              <a:picLocks noChangeAspect="true"/>
            </p:cNvPicPr>
            <p:nvPr/>
          </p:nvPicPr>
          <p:blipFill>
            <a:blip r:embed="rId7"/>
            <a:srcRect l="30693" t="12928" r="35347" b="8803"/>
            <a:stretch>
              <a:fillRect/>
            </a:stretch>
          </p:blipFill>
          <p:spPr>
            <a:xfrm flipH="false" flipV="false">
              <a:off x="0" y="0"/>
              <a:ext cx="6818401" cy="10214833"/>
            </a:xfrm>
            <a:prstGeom prst="rect">
              <a:avLst/>
            </a:prstGeom>
          </p:spPr>
        </p:pic>
      </p:grpSp>
      <p:sp>
        <p:nvSpPr>
          <p:cNvPr name="TextBox 15" id="15"/>
          <p:cNvSpPr txBox="true"/>
          <p:nvPr/>
        </p:nvSpPr>
        <p:spPr>
          <a:xfrm rot="-5400000">
            <a:off x="11302346" y="1666606"/>
            <a:ext cx="2680278" cy="343784"/>
          </a:xfrm>
          <a:prstGeom prst="rect">
            <a:avLst/>
          </a:prstGeom>
        </p:spPr>
        <p:txBody>
          <a:bodyPr anchor="t" rtlCol="false" tIns="0" lIns="0" bIns="0" rIns="0">
            <a:spAutoFit/>
          </a:bodyPr>
          <a:lstStyle/>
          <a:p>
            <a:pPr algn="ctr">
              <a:lnSpc>
                <a:spcPts val="2736"/>
              </a:lnSpc>
            </a:pPr>
            <a:r>
              <a:rPr lang="en-US" sz="1954">
                <a:solidFill>
                  <a:srgbClr val="FFFFFF"/>
                </a:solidFill>
                <a:latin typeface="Montserrat Classic"/>
                <a:ea typeface="Montserrat Classic"/>
                <a:cs typeface="Montserrat Classic"/>
                <a:sym typeface="Montserrat Classic"/>
              </a:rPr>
              <a:t>trendasia.org</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5292890"/>
            <a:chOff x="0" y="0"/>
            <a:chExt cx="2833290" cy="820007"/>
          </a:xfrm>
        </p:grpSpPr>
        <p:sp>
          <p:nvSpPr>
            <p:cNvPr name="Freeform 3" id="3"/>
            <p:cNvSpPr/>
            <p:nvPr/>
          </p:nvSpPr>
          <p:spPr>
            <a:xfrm flipH="false" flipV="false" rot="0">
              <a:off x="0" y="0"/>
              <a:ext cx="2833290" cy="820007"/>
            </a:xfrm>
            <a:custGeom>
              <a:avLst/>
              <a:gdLst/>
              <a:ahLst/>
              <a:cxnLst/>
              <a:rect r="r" b="b" t="t" l="l"/>
              <a:pathLst>
                <a:path h="820007" w="2833290">
                  <a:moveTo>
                    <a:pt x="0" y="0"/>
                  </a:moveTo>
                  <a:lnTo>
                    <a:pt x="2833290" y="0"/>
                  </a:lnTo>
                  <a:lnTo>
                    <a:pt x="2833290" y="820007"/>
                  </a:lnTo>
                  <a:lnTo>
                    <a:pt x="0" y="820007"/>
                  </a:lnTo>
                  <a:close/>
                </a:path>
              </a:pathLst>
            </a:custGeom>
            <a:blipFill>
              <a:blip r:embed="rId2"/>
              <a:stretch>
                <a:fillRect l="0" t="-143305" r="0" b="-102214"/>
              </a:stretch>
            </a:blipFill>
          </p:spPr>
        </p:sp>
      </p:grpSp>
      <p:grpSp>
        <p:nvGrpSpPr>
          <p:cNvPr name="Group 4" id="4"/>
          <p:cNvGrpSpPr/>
          <p:nvPr/>
        </p:nvGrpSpPr>
        <p:grpSpPr>
          <a:xfrm rot="0">
            <a:off x="1562173" y="0"/>
            <a:ext cx="15163654" cy="4398694"/>
            <a:chOff x="0" y="0"/>
            <a:chExt cx="3993720" cy="1158504"/>
          </a:xfrm>
        </p:grpSpPr>
        <p:sp>
          <p:nvSpPr>
            <p:cNvPr name="Freeform 5" id="5"/>
            <p:cNvSpPr/>
            <p:nvPr/>
          </p:nvSpPr>
          <p:spPr>
            <a:xfrm flipH="false" flipV="false" rot="0">
              <a:off x="0" y="0"/>
              <a:ext cx="3993720" cy="1158504"/>
            </a:xfrm>
            <a:custGeom>
              <a:avLst/>
              <a:gdLst/>
              <a:ahLst/>
              <a:cxnLst/>
              <a:rect r="r" b="b" t="t" l="l"/>
              <a:pathLst>
                <a:path h="1158504" w="3993720">
                  <a:moveTo>
                    <a:pt x="0" y="0"/>
                  </a:moveTo>
                  <a:lnTo>
                    <a:pt x="3993720" y="0"/>
                  </a:lnTo>
                  <a:lnTo>
                    <a:pt x="3993720" y="1158504"/>
                  </a:lnTo>
                  <a:lnTo>
                    <a:pt x="0" y="1158504"/>
                  </a:lnTo>
                  <a:close/>
                </a:path>
              </a:pathLst>
            </a:custGeom>
            <a:solidFill>
              <a:srgbClr val="12372A">
                <a:alpha val="80000"/>
              </a:srgbClr>
            </a:solidFill>
          </p:spPr>
        </p:sp>
        <p:sp>
          <p:nvSpPr>
            <p:cNvPr name="TextBox 6" id="6"/>
            <p:cNvSpPr txBox="true"/>
            <p:nvPr/>
          </p:nvSpPr>
          <p:spPr>
            <a:xfrm>
              <a:off x="0" y="-47625"/>
              <a:ext cx="3993720" cy="1206129"/>
            </a:xfrm>
            <a:prstGeom prst="rect">
              <a:avLst/>
            </a:prstGeom>
          </p:spPr>
          <p:txBody>
            <a:bodyPr anchor="ctr" rtlCol="false" tIns="50800" lIns="50800" bIns="50800" rIns="50800"/>
            <a:lstStyle/>
            <a:p>
              <a:pPr algn="ctr">
                <a:lnSpc>
                  <a:spcPts val="3560"/>
                </a:lnSpc>
              </a:pPr>
            </a:p>
          </p:txBody>
        </p:sp>
      </p:grpSp>
      <p:grpSp>
        <p:nvGrpSpPr>
          <p:cNvPr name="Group 7" id="7"/>
          <p:cNvGrpSpPr/>
          <p:nvPr/>
        </p:nvGrpSpPr>
        <p:grpSpPr>
          <a:xfrm rot="0">
            <a:off x="2640581" y="4611042"/>
            <a:ext cx="1363695" cy="1363695"/>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494"/>
            </a:solidFill>
          </p:spPr>
        </p:sp>
        <p:sp>
          <p:nvSpPr>
            <p:cNvPr name="TextBox 9" id="9"/>
            <p:cNvSpPr txBox="true"/>
            <p:nvPr/>
          </p:nvSpPr>
          <p:spPr>
            <a:xfrm>
              <a:off x="76200" y="-9525"/>
              <a:ext cx="660400" cy="746125"/>
            </a:xfrm>
            <a:prstGeom prst="rect">
              <a:avLst/>
            </a:prstGeom>
          </p:spPr>
          <p:txBody>
            <a:bodyPr anchor="ctr" rtlCol="false" tIns="50800" lIns="50800" bIns="50800" rIns="50800"/>
            <a:lstStyle/>
            <a:p>
              <a:pPr algn="ctr">
                <a:lnSpc>
                  <a:spcPts val="5879"/>
                </a:lnSpc>
              </a:pPr>
              <a:r>
                <a:rPr lang="en-US" b="true" sz="4199">
                  <a:solidFill>
                    <a:srgbClr val="436850"/>
                  </a:solidFill>
                  <a:latin typeface="Open Sauce Bold"/>
                  <a:ea typeface="Open Sauce Bold"/>
                  <a:cs typeface="Open Sauce Bold"/>
                  <a:sym typeface="Open Sauce Bold"/>
                </a:rPr>
                <a:t>01</a:t>
              </a:r>
            </a:p>
          </p:txBody>
        </p:sp>
      </p:grpSp>
      <p:grpSp>
        <p:nvGrpSpPr>
          <p:cNvPr name="Group 10" id="10"/>
          <p:cNvGrpSpPr/>
          <p:nvPr/>
        </p:nvGrpSpPr>
        <p:grpSpPr>
          <a:xfrm rot="0">
            <a:off x="8462152" y="4611042"/>
            <a:ext cx="1363695" cy="1363695"/>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494"/>
            </a:solidFill>
          </p:spPr>
        </p:sp>
        <p:sp>
          <p:nvSpPr>
            <p:cNvPr name="TextBox 12" id="12"/>
            <p:cNvSpPr txBox="true"/>
            <p:nvPr/>
          </p:nvSpPr>
          <p:spPr>
            <a:xfrm>
              <a:off x="76200" y="-9525"/>
              <a:ext cx="660400" cy="746125"/>
            </a:xfrm>
            <a:prstGeom prst="rect">
              <a:avLst/>
            </a:prstGeom>
          </p:spPr>
          <p:txBody>
            <a:bodyPr anchor="ctr" rtlCol="false" tIns="50800" lIns="50800" bIns="50800" rIns="50800"/>
            <a:lstStyle/>
            <a:p>
              <a:pPr algn="ctr">
                <a:lnSpc>
                  <a:spcPts val="5879"/>
                </a:lnSpc>
              </a:pPr>
              <a:r>
                <a:rPr lang="en-US" b="true" sz="4199">
                  <a:solidFill>
                    <a:srgbClr val="436850"/>
                  </a:solidFill>
                  <a:latin typeface="Open Sauce Bold"/>
                  <a:ea typeface="Open Sauce Bold"/>
                  <a:cs typeface="Open Sauce Bold"/>
                  <a:sym typeface="Open Sauce Bold"/>
                </a:rPr>
                <a:t>02</a:t>
              </a:r>
            </a:p>
          </p:txBody>
        </p:sp>
      </p:grpSp>
      <p:grpSp>
        <p:nvGrpSpPr>
          <p:cNvPr name="Group 13" id="13"/>
          <p:cNvGrpSpPr/>
          <p:nvPr/>
        </p:nvGrpSpPr>
        <p:grpSpPr>
          <a:xfrm rot="0">
            <a:off x="13961302" y="4611042"/>
            <a:ext cx="1363695" cy="1363695"/>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494"/>
            </a:solidFill>
          </p:spPr>
        </p:sp>
        <p:sp>
          <p:nvSpPr>
            <p:cNvPr name="TextBox 15" id="15"/>
            <p:cNvSpPr txBox="true"/>
            <p:nvPr/>
          </p:nvSpPr>
          <p:spPr>
            <a:xfrm>
              <a:off x="76200" y="-9525"/>
              <a:ext cx="660400" cy="746125"/>
            </a:xfrm>
            <a:prstGeom prst="rect">
              <a:avLst/>
            </a:prstGeom>
          </p:spPr>
          <p:txBody>
            <a:bodyPr anchor="ctr" rtlCol="false" tIns="50800" lIns="50800" bIns="50800" rIns="50800"/>
            <a:lstStyle/>
            <a:p>
              <a:pPr algn="ctr">
                <a:lnSpc>
                  <a:spcPts val="5879"/>
                </a:lnSpc>
              </a:pPr>
              <a:r>
                <a:rPr lang="en-US" b="true" sz="4199">
                  <a:solidFill>
                    <a:srgbClr val="436850"/>
                  </a:solidFill>
                  <a:latin typeface="Open Sauce Bold"/>
                  <a:ea typeface="Open Sauce Bold"/>
                  <a:cs typeface="Open Sauce Bold"/>
                  <a:sym typeface="Open Sauce Bold"/>
                </a:rPr>
                <a:t>03</a:t>
              </a:r>
            </a:p>
          </p:txBody>
        </p:sp>
      </p:grpSp>
      <p:sp>
        <p:nvSpPr>
          <p:cNvPr name="TextBox 16" id="16"/>
          <p:cNvSpPr txBox="true"/>
          <p:nvPr/>
        </p:nvSpPr>
        <p:spPr>
          <a:xfrm rot="0">
            <a:off x="2413397" y="577891"/>
            <a:ext cx="13461206" cy="1130300"/>
          </a:xfrm>
          <a:prstGeom prst="rect">
            <a:avLst/>
          </a:prstGeom>
        </p:spPr>
        <p:txBody>
          <a:bodyPr anchor="t" rtlCol="false" tIns="0" lIns="0" bIns="0" rIns="0">
            <a:spAutoFit/>
          </a:bodyPr>
          <a:lstStyle/>
          <a:p>
            <a:pPr algn="ctr" marL="0" indent="0" lvl="0">
              <a:lnSpc>
                <a:spcPts val="9099"/>
              </a:lnSpc>
            </a:pPr>
            <a:r>
              <a:rPr lang="en-US" b="true" sz="6999" spc="209">
                <a:solidFill>
                  <a:srgbClr val="FFFFFF"/>
                </a:solidFill>
                <a:latin typeface="Open Sauce Bold"/>
                <a:ea typeface="Open Sauce Bold"/>
                <a:cs typeface="Open Sauce Bold"/>
                <a:sym typeface="Open Sauce Bold"/>
              </a:rPr>
              <a:t>KOLONIALISME IKLIM</a:t>
            </a:r>
          </a:p>
        </p:txBody>
      </p:sp>
      <p:sp>
        <p:nvSpPr>
          <p:cNvPr name="TextBox 17" id="17"/>
          <p:cNvSpPr txBox="true"/>
          <p:nvPr/>
        </p:nvSpPr>
        <p:spPr>
          <a:xfrm rot="0">
            <a:off x="4327881" y="1922453"/>
            <a:ext cx="9633422" cy="1857375"/>
          </a:xfrm>
          <a:prstGeom prst="rect">
            <a:avLst/>
          </a:prstGeom>
        </p:spPr>
        <p:txBody>
          <a:bodyPr anchor="t" rtlCol="false" tIns="0" lIns="0" bIns="0" rIns="0">
            <a:spAutoFit/>
          </a:bodyPr>
          <a:lstStyle/>
          <a:p>
            <a:pPr algn="ctr" marL="0" indent="0" lvl="0">
              <a:lnSpc>
                <a:spcPts val="4800"/>
              </a:lnSpc>
            </a:pPr>
            <a:r>
              <a:rPr lang="en-US" sz="3000" spc="300">
                <a:solidFill>
                  <a:srgbClr val="FFFFFF"/>
                </a:solidFill>
                <a:latin typeface="Gill Sans Light"/>
                <a:ea typeface="Gill Sans Light"/>
                <a:cs typeface="Gill Sans Light"/>
                <a:sym typeface="Gill Sans Light"/>
              </a:rPr>
              <a:t>Pengerukan sumber daya dan perusakan ekosistem negara-negara Global South untuk memenuhi permintaan dari negara-negara Global North </a:t>
            </a:r>
          </a:p>
        </p:txBody>
      </p:sp>
      <p:sp>
        <p:nvSpPr>
          <p:cNvPr name="TextBox 18" id="18"/>
          <p:cNvSpPr txBox="true"/>
          <p:nvPr/>
        </p:nvSpPr>
        <p:spPr>
          <a:xfrm rot="0">
            <a:off x="619911" y="7155180"/>
            <a:ext cx="5631291" cy="2950845"/>
          </a:xfrm>
          <a:prstGeom prst="rect">
            <a:avLst/>
          </a:prstGeom>
        </p:spPr>
        <p:txBody>
          <a:bodyPr anchor="t" rtlCol="false" tIns="0" lIns="0" bIns="0" rIns="0">
            <a:spAutoFit/>
          </a:bodyPr>
          <a:lstStyle/>
          <a:p>
            <a:pPr algn="ctr" marL="0" indent="0" lvl="0">
              <a:lnSpc>
                <a:spcPts val="3360"/>
              </a:lnSpc>
            </a:pPr>
            <a:r>
              <a:rPr lang="en-US" sz="2100" spc="210">
                <a:solidFill>
                  <a:srgbClr val="000000"/>
                </a:solidFill>
                <a:latin typeface="Gill Sans Light"/>
                <a:ea typeface="Gill Sans Light"/>
                <a:cs typeface="Gill Sans Light"/>
                <a:sym typeface="Gill Sans Light"/>
              </a:rPr>
              <a:t>Sepanjang 2012 - 2022, Indonesia mengekspor jutaan kg pelet kayu ke berbagai negara, tapi terutama Korea Selatan dan Jepang (Global North) dengan mengorbankan hutan alam di Indonesia. Deforestasi dari 31 HTE tercatatat saja sudah 240 ribu hektare di 2015-2021</a:t>
            </a:r>
          </a:p>
        </p:txBody>
      </p:sp>
      <p:sp>
        <p:nvSpPr>
          <p:cNvPr name="TextBox 19" id="19"/>
          <p:cNvSpPr txBox="true"/>
          <p:nvPr/>
        </p:nvSpPr>
        <p:spPr>
          <a:xfrm rot="0">
            <a:off x="6948194" y="7155180"/>
            <a:ext cx="4391611" cy="2950845"/>
          </a:xfrm>
          <a:prstGeom prst="rect">
            <a:avLst/>
          </a:prstGeom>
        </p:spPr>
        <p:txBody>
          <a:bodyPr anchor="t" rtlCol="false" tIns="0" lIns="0" bIns="0" rIns="0">
            <a:spAutoFit/>
          </a:bodyPr>
          <a:lstStyle/>
          <a:p>
            <a:pPr algn="ctr" marL="0" indent="0" lvl="0">
              <a:lnSpc>
                <a:spcPts val="3360"/>
              </a:lnSpc>
            </a:pPr>
            <a:r>
              <a:rPr lang="en-US" sz="2100" spc="210">
                <a:solidFill>
                  <a:srgbClr val="000000"/>
                </a:solidFill>
                <a:latin typeface="Gill Sans Light"/>
                <a:ea typeface="Gill Sans Light"/>
                <a:cs typeface="Gill Sans Light"/>
                <a:sym typeface="Gill Sans Light"/>
              </a:rPr>
              <a:t>Ekspor Nikel pada 2023 mencapai 1,26 juta ton, dan 1,12 juta ton atau 89% lari ke China. China sendiri sudah menyatakan bahwa Indonesia menjadi wilayah yang akan dikorbankan demi RE China. </a:t>
            </a:r>
          </a:p>
        </p:txBody>
      </p:sp>
      <p:sp>
        <p:nvSpPr>
          <p:cNvPr name="TextBox 20" id="20"/>
          <p:cNvSpPr txBox="true"/>
          <p:nvPr/>
        </p:nvSpPr>
        <p:spPr>
          <a:xfrm rot="0">
            <a:off x="12334216" y="7155180"/>
            <a:ext cx="4532978" cy="2531745"/>
          </a:xfrm>
          <a:prstGeom prst="rect">
            <a:avLst/>
          </a:prstGeom>
        </p:spPr>
        <p:txBody>
          <a:bodyPr anchor="t" rtlCol="false" tIns="0" lIns="0" bIns="0" rIns="0">
            <a:spAutoFit/>
          </a:bodyPr>
          <a:lstStyle/>
          <a:p>
            <a:pPr algn="ctr" marL="0" indent="0" lvl="0">
              <a:lnSpc>
                <a:spcPts val="3360"/>
              </a:lnSpc>
            </a:pPr>
            <a:r>
              <a:rPr lang="en-US" sz="2100" spc="210">
                <a:solidFill>
                  <a:srgbClr val="000000"/>
                </a:solidFill>
                <a:latin typeface="Gill Sans Light"/>
                <a:ea typeface="Gill Sans Light"/>
                <a:cs typeface="Gill Sans Light"/>
                <a:sym typeface="Gill Sans Light"/>
              </a:rPr>
              <a:t>Pada 2023, total ekspor batu bara Indonesia mencapai 504,6 juta ton, dan jika laju ekspor tahun ini terus berlanjut, 2024 akan mencetak rekor baru. China, India, dan Korea Selatan.</a:t>
            </a:r>
          </a:p>
        </p:txBody>
      </p:sp>
      <p:sp>
        <p:nvSpPr>
          <p:cNvPr name="TextBox 21" id="21"/>
          <p:cNvSpPr txBox="true"/>
          <p:nvPr/>
        </p:nvSpPr>
        <p:spPr>
          <a:xfrm rot="0">
            <a:off x="1239751" y="6129655"/>
            <a:ext cx="4391611" cy="1025525"/>
          </a:xfrm>
          <a:prstGeom prst="rect">
            <a:avLst/>
          </a:prstGeom>
        </p:spPr>
        <p:txBody>
          <a:bodyPr anchor="t" rtlCol="false" tIns="0" lIns="0" bIns="0" rIns="0">
            <a:spAutoFit/>
          </a:bodyPr>
          <a:lstStyle/>
          <a:p>
            <a:pPr algn="ctr" marL="0" indent="0" lvl="0">
              <a:lnSpc>
                <a:spcPts val="3999"/>
              </a:lnSpc>
            </a:pPr>
            <a:r>
              <a:rPr lang="en-US" b="true" sz="2499" spc="249">
                <a:solidFill>
                  <a:srgbClr val="436850"/>
                </a:solidFill>
                <a:latin typeface="Gill Sans Bold"/>
                <a:ea typeface="Gill Sans Bold"/>
                <a:cs typeface="Gill Sans Bold"/>
                <a:sym typeface="Gill Sans Bold"/>
              </a:rPr>
              <a:t>Ekspor Pelet Kayu &amp; Deforestasi </a:t>
            </a:r>
          </a:p>
        </p:txBody>
      </p:sp>
      <p:sp>
        <p:nvSpPr>
          <p:cNvPr name="TextBox 22" id="22"/>
          <p:cNvSpPr txBox="true"/>
          <p:nvPr/>
        </p:nvSpPr>
        <p:spPr>
          <a:xfrm rot="0">
            <a:off x="6948194" y="6129655"/>
            <a:ext cx="4391611" cy="1025525"/>
          </a:xfrm>
          <a:prstGeom prst="rect">
            <a:avLst/>
          </a:prstGeom>
        </p:spPr>
        <p:txBody>
          <a:bodyPr anchor="t" rtlCol="false" tIns="0" lIns="0" bIns="0" rIns="0">
            <a:spAutoFit/>
          </a:bodyPr>
          <a:lstStyle/>
          <a:p>
            <a:pPr algn="ctr" marL="0" indent="0" lvl="0">
              <a:lnSpc>
                <a:spcPts val="3999"/>
              </a:lnSpc>
            </a:pPr>
            <a:r>
              <a:rPr lang="en-US" b="true" sz="2499" spc="249">
                <a:solidFill>
                  <a:srgbClr val="436850"/>
                </a:solidFill>
                <a:latin typeface="Gill Sans Bold"/>
                <a:ea typeface="Gill Sans Bold"/>
                <a:cs typeface="Gill Sans Bold"/>
                <a:sym typeface="Gill Sans Bold"/>
              </a:rPr>
              <a:t>Ekspor Nikel dan Pencemaran Lingkungan</a:t>
            </a:r>
          </a:p>
        </p:txBody>
      </p:sp>
      <p:sp>
        <p:nvSpPr>
          <p:cNvPr name="TextBox 23" id="23"/>
          <p:cNvSpPr txBox="true"/>
          <p:nvPr/>
        </p:nvSpPr>
        <p:spPr>
          <a:xfrm rot="0">
            <a:off x="12192849" y="6129655"/>
            <a:ext cx="4674345" cy="1025525"/>
          </a:xfrm>
          <a:prstGeom prst="rect">
            <a:avLst/>
          </a:prstGeom>
        </p:spPr>
        <p:txBody>
          <a:bodyPr anchor="t" rtlCol="false" tIns="0" lIns="0" bIns="0" rIns="0">
            <a:spAutoFit/>
          </a:bodyPr>
          <a:lstStyle/>
          <a:p>
            <a:pPr algn="ctr" marL="0" indent="0" lvl="0">
              <a:lnSpc>
                <a:spcPts val="3999"/>
              </a:lnSpc>
            </a:pPr>
            <a:r>
              <a:rPr lang="en-US" b="true" sz="2499" spc="249">
                <a:solidFill>
                  <a:srgbClr val="436850"/>
                </a:solidFill>
                <a:latin typeface="Gill Sans Bold"/>
                <a:ea typeface="Gill Sans Bold"/>
                <a:cs typeface="Gill Sans Bold"/>
                <a:sym typeface="Gill Sans Bold"/>
              </a:rPr>
              <a:t>Ekspor Batubara dan Perpanjangan Usia PLTU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AFAFA"/>
        </a:solidFill>
      </p:bgPr>
    </p:bg>
    <p:spTree>
      <p:nvGrpSpPr>
        <p:cNvPr id="1" name=""/>
        <p:cNvGrpSpPr/>
        <p:nvPr/>
      </p:nvGrpSpPr>
      <p:grpSpPr>
        <a:xfrm>
          <a:off x="0" y="0"/>
          <a:ext cx="0" cy="0"/>
          <a:chOff x="0" y="0"/>
          <a:chExt cx="0" cy="0"/>
        </a:xfrm>
      </p:grpSpPr>
      <p:sp>
        <p:nvSpPr>
          <p:cNvPr name="Freeform 2" id="2"/>
          <p:cNvSpPr/>
          <p:nvPr/>
        </p:nvSpPr>
        <p:spPr>
          <a:xfrm flipH="false" flipV="false" rot="0">
            <a:off x="7140212" y="2599959"/>
            <a:ext cx="2582282" cy="2810648"/>
          </a:xfrm>
          <a:custGeom>
            <a:avLst/>
            <a:gdLst/>
            <a:ahLst/>
            <a:cxnLst/>
            <a:rect r="r" b="b" t="t" l="l"/>
            <a:pathLst>
              <a:path h="2810648" w="2582282">
                <a:moveTo>
                  <a:pt x="0" y="0"/>
                </a:moveTo>
                <a:lnTo>
                  <a:pt x="2582283" y="0"/>
                </a:lnTo>
                <a:lnTo>
                  <a:pt x="2582283" y="2810648"/>
                </a:lnTo>
                <a:lnTo>
                  <a:pt x="0" y="28106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82608" y="2223199"/>
            <a:ext cx="3107722" cy="3187408"/>
          </a:xfrm>
          <a:custGeom>
            <a:avLst/>
            <a:gdLst/>
            <a:ahLst/>
            <a:cxnLst/>
            <a:rect r="r" b="b" t="t" l="l"/>
            <a:pathLst>
              <a:path h="3187408" w="3107722">
                <a:moveTo>
                  <a:pt x="0" y="0"/>
                </a:moveTo>
                <a:lnTo>
                  <a:pt x="3107723" y="0"/>
                </a:lnTo>
                <a:lnTo>
                  <a:pt x="3107723" y="3187408"/>
                </a:lnTo>
                <a:lnTo>
                  <a:pt x="0" y="31874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1955436" y="2054274"/>
            <a:ext cx="3519091" cy="3356333"/>
          </a:xfrm>
          <a:custGeom>
            <a:avLst/>
            <a:gdLst/>
            <a:ahLst/>
            <a:cxnLst/>
            <a:rect r="r" b="b" t="t" l="l"/>
            <a:pathLst>
              <a:path h="3356333" w="3519091">
                <a:moveTo>
                  <a:pt x="0" y="0"/>
                </a:moveTo>
                <a:lnTo>
                  <a:pt x="3519091" y="0"/>
                </a:lnTo>
                <a:lnTo>
                  <a:pt x="3519091" y="3356333"/>
                </a:lnTo>
                <a:lnTo>
                  <a:pt x="0" y="33563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1687643" y="565128"/>
            <a:ext cx="15395328" cy="993819"/>
          </a:xfrm>
          <a:prstGeom prst="rect">
            <a:avLst/>
          </a:prstGeom>
        </p:spPr>
        <p:txBody>
          <a:bodyPr anchor="t" rtlCol="false" tIns="0" lIns="0" bIns="0" rIns="0">
            <a:spAutoFit/>
          </a:bodyPr>
          <a:lstStyle/>
          <a:p>
            <a:pPr algn="ctr">
              <a:lnSpc>
                <a:spcPts val="7703"/>
              </a:lnSpc>
            </a:pPr>
            <a:r>
              <a:rPr lang="en-US" b="true" sz="7003">
                <a:solidFill>
                  <a:srgbClr val="436850"/>
                </a:solidFill>
                <a:latin typeface="Open Sauce Bold"/>
                <a:ea typeface="Open Sauce Bold"/>
                <a:cs typeface="Open Sauce Bold"/>
                <a:sym typeface="Open Sauce Bold"/>
              </a:rPr>
              <a:t>Skema Pembiayaan Transisi Energi</a:t>
            </a:r>
          </a:p>
        </p:txBody>
      </p:sp>
      <p:sp>
        <p:nvSpPr>
          <p:cNvPr name="TextBox 6" id="6"/>
          <p:cNvSpPr txBox="true"/>
          <p:nvPr/>
        </p:nvSpPr>
        <p:spPr>
          <a:xfrm rot="0">
            <a:off x="1256469" y="7091887"/>
            <a:ext cx="4144588" cy="1725623"/>
          </a:xfrm>
          <a:prstGeom prst="rect">
            <a:avLst/>
          </a:prstGeom>
        </p:spPr>
        <p:txBody>
          <a:bodyPr anchor="t" rtlCol="false" tIns="0" lIns="0" bIns="0" rIns="0">
            <a:spAutoFit/>
          </a:bodyPr>
          <a:lstStyle/>
          <a:p>
            <a:pPr algn="l" marL="472514" indent="-236257" lvl="1">
              <a:lnSpc>
                <a:spcPts val="3501"/>
              </a:lnSpc>
              <a:buFont typeface="Arial"/>
              <a:buChar char="•"/>
            </a:pPr>
            <a:r>
              <a:rPr lang="en-US" sz="2188" u="sng">
                <a:solidFill>
                  <a:srgbClr val="222222"/>
                </a:solidFill>
                <a:latin typeface="Inter"/>
                <a:ea typeface="Inter"/>
                <a:cs typeface="Inter"/>
                <a:sym typeface="Inter"/>
                <a:hlinkClick r:id="rId8" tooltip="https://fiskal.kemenkeu.go.id/docs/CIF-INDONESIA_ACT_IP-Proposal.pdf"/>
              </a:rPr>
              <a:t>5</a:t>
            </a:r>
            <a:r>
              <a:rPr lang="en-US" sz="2188">
                <a:solidFill>
                  <a:srgbClr val="222222"/>
                </a:solidFill>
                <a:latin typeface="Inter"/>
                <a:ea typeface="Inter"/>
                <a:cs typeface="Inter"/>
                <a:sym typeface="Inter"/>
              </a:rPr>
              <a:t>00 juta USD</a:t>
            </a:r>
          </a:p>
          <a:p>
            <a:pPr algn="l" marL="472514" indent="-236257" lvl="1">
              <a:lnSpc>
                <a:spcPts val="3501"/>
              </a:lnSpc>
              <a:buFont typeface="Arial"/>
              <a:buChar char="•"/>
            </a:pPr>
            <a:r>
              <a:rPr lang="en-US" sz="2188">
                <a:solidFill>
                  <a:srgbClr val="222222"/>
                </a:solidFill>
                <a:latin typeface="Inter"/>
                <a:ea typeface="Inter"/>
                <a:cs typeface="Inter"/>
                <a:sym typeface="Inter"/>
              </a:rPr>
              <a:t>Pensiun 2 GW PLTU dalam waktu 5-10 tahun</a:t>
            </a:r>
          </a:p>
          <a:p>
            <a:pPr algn="l" marL="472514" indent="-236257" lvl="1">
              <a:lnSpc>
                <a:spcPts val="3501"/>
              </a:lnSpc>
              <a:buFont typeface="Arial"/>
              <a:buChar char="•"/>
            </a:pPr>
            <a:r>
              <a:rPr lang="en-US" sz="2188">
                <a:solidFill>
                  <a:srgbClr val="222222"/>
                </a:solidFill>
                <a:latin typeface="Inter"/>
                <a:ea typeface="Inter"/>
                <a:cs typeface="Inter"/>
                <a:sym typeface="Inter"/>
              </a:rPr>
              <a:t>400 MW terpasang RE</a:t>
            </a:r>
          </a:p>
        </p:txBody>
      </p:sp>
      <p:sp>
        <p:nvSpPr>
          <p:cNvPr name="TextBox 7" id="7"/>
          <p:cNvSpPr txBox="true"/>
          <p:nvPr/>
        </p:nvSpPr>
        <p:spPr>
          <a:xfrm rot="0">
            <a:off x="6582157" y="6709707"/>
            <a:ext cx="3648912" cy="1287854"/>
          </a:xfrm>
          <a:prstGeom prst="rect">
            <a:avLst/>
          </a:prstGeom>
        </p:spPr>
        <p:txBody>
          <a:bodyPr anchor="t" rtlCol="false" tIns="0" lIns="0" bIns="0" rIns="0">
            <a:spAutoFit/>
          </a:bodyPr>
          <a:lstStyle/>
          <a:p>
            <a:pPr algn="l" marL="472514" indent="-236257" lvl="1">
              <a:lnSpc>
                <a:spcPts val="3501"/>
              </a:lnSpc>
              <a:buFont typeface="Arial"/>
              <a:buChar char="•"/>
            </a:pPr>
            <a:r>
              <a:rPr lang="en-US" sz="2188">
                <a:solidFill>
                  <a:srgbClr val="222222"/>
                </a:solidFill>
                <a:latin typeface="Inter"/>
                <a:ea typeface="Inter"/>
                <a:cs typeface="Inter"/>
                <a:sym typeface="Inter"/>
              </a:rPr>
              <a:t>Pensiun 15 GW PLTU</a:t>
            </a:r>
          </a:p>
          <a:p>
            <a:pPr algn="l" marL="472514" indent="-236257" lvl="1">
              <a:lnSpc>
                <a:spcPts val="3501"/>
              </a:lnSpc>
              <a:buFont typeface="Arial"/>
              <a:buChar char="•"/>
            </a:pPr>
            <a:r>
              <a:rPr lang="en-US" sz="2188">
                <a:solidFill>
                  <a:srgbClr val="222222"/>
                </a:solidFill>
                <a:latin typeface="Inter"/>
                <a:ea typeface="Inter"/>
                <a:cs typeface="Inter"/>
                <a:sym typeface="Inter"/>
              </a:rPr>
              <a:t>Blended Finance dikelola oleh PT SMI </a:t>
            </a:r>
          </a:p>
        </p:txBody>
      </p:sp>
      <p:sp>
        <p:nvSpPr>
          <p:cNvPr name="TextBox 8" id="8"/>
          <p:cNvSpPr txBox="true"/>
          <p:nvPr/>
        </p:nvSpPr>
        <p:spPr>
          <a:xfrm rot="0">
            <a:off x="11408877" y="6490822"/>
            <a:ext cx="5850423" cy="3476702"/>
          </a:xfrm>
          <a:prstGeom prst="rect">
            <a:avLst/>
          </a:prstGeom>
        </p:spPr>
        <p:txBody>
          <a:bodyPr anchor="t" rtlCol="false" tIns="0" lIns="0" bIns="0" rIns="0">
            <a:spAutoFit/>
          </a:bodyPr>
          <a:lstStyle/>
          <a:p>
            <a:pPr algn="l" marL="472514" indent="-236257" lvl="1">
              <a:lnSpc>
                <a:spcPts val="3501"/>
              </a:lnSpc>
              <a:buFont typeface="Arial"/>
              <a:buChar char="•"/>
            </a:pPr>
            <a:r>
              <a:rPr lang="en-US" sz="2188">
                <a:solidFill>
                  <a:srgbClr val="222222"/>
                </a:solidFill>
                <a:latin typeface="Inter"/>
                <a:ea typeface="Inter"/>
                <a:cs typeface="Inter"/>
                <a:sym typeface="Inter"/>
              </a:rPr>
              <a:t>20 Miliar Dollar, melalui International Partner Group</a:t>
            </a:r>
          </a:p>
          <a:p>
            <a:pPr algn="l" marL="472514" indent="-236257" lvl="1">
              <a:lnSpc>
                <a:spcPts val="3501"/>
              </a:lnSpc>
              <a:buFont typeface="Arial"/>
              <a:buChar char="•"/>
            </a:pPr>
            <a:r>
              <a:rPr lang="en-US" sz="2188">
                <a:solidFill>
                  <a:srgbClr val="222222"/>
                </a:solidFill>
                <a:latin typeface="Inter"/>
                <a:ea typeface="Inter"/>
                <a:cs typeface="Inter"/>
                <a:sym typeface="Inter"/>
              </a:rPr>
              <a:t>International Partnership Group --&gt; Amerika Serikat, Kanada, Denmark, Uni Eropa, Jerman, Perancis, Norwegia, Italia. dan Inggris</a:t>
            </a:r>
          </a:p>
          <a:p>
            <a:pPr algn="l" marL="472514" indent="-236257" lvl="1">
              <a:lnSpc>
                <a:spcPts val="3501"/>
              </a:lnSpc>
              <a:buFont typeface="Arial"/>
              <a:buChar char="•"/>
            </a:pPr>
            <a:r>
              <a:rPr lang="en-US" sz="2188">
                <a:solidFill>
                  <a:srgbClr val="222222"/>
                </a:solidFill>
                <a:latin typeface="Inter"/>
                <a:ea typeface="Inter"/>
                <a:cs typeface="Inter"/>
                <a:sym typeface="Inter"/>
              </a:rPr>
              <a:t>Hibah sebesar 160 juta US dollar (0,8% dari total pendanaan) </a:t>
            </a:r>
          </a:p>
        </p:txBody>
      </p:sp>
      <p:sp>
        <p:nvSpPr>
          <p:cNvPr name="TextBox 9" id="9"/>
          <p:cNvSpPr txBox="true"/>
          <p:nvPr/>
        </p:nvSpPr>
        <p:spPr>
          <a:xfrm rot="0">
            <a:off x="1271882" y="5519328"/>
            <a:ext cx="4129174" cy="1381092"/>
          </a:xfrm>
          <a:prstGeom prst="rect">
            <a:avLst/>
          </a:prstGeom>
        </p:spPr>
        <p:txBody>
          <a:bodyPr anchor="t" rtlCol="false" tIns="0" lIns="0" bIns="0" rIns="0">
            <a:spAutoFit/>
          </a:bodyPr>
          <a:lstStyle/>
          <a:p>
            <a:pPr algn="ctr">
              <a:lnSpc>
                <a:spcPts val="3676"/>
              </a:lnSpc>
            </a:pPr>
            <a:r>
              <a:rPr lang="en-US" b="true" sz="2626">
                <a:solidFill>
                  <a:srgbClr val="436850"/>
                </a:solidFill>
                <a:latin typeface="Inter Bold"/>
                <a:ea typeface="Inter Bold"/>
                <a:cs typeface="Inter Bold"/>
                <a:sym typeface="Inter Bold"/>
              </a:rPr>
              <a:t>CLIMATE INVESTMENT FUND - ACCELERATING COAL TRANSITION</a:t>
            </a:r>
          </a:p>
        </p:txBody>
      </p:sp>
      <p:sp>
        <p:nvSpPr>
          <p:cNvPr name="TextBox 10" id="10"/>
          <p:cNvSpPr txBox="true"/>
          <p:nvPr/>
        </p:nvSpPr>
        <p:spPr>
          <a:xfrm rot="0">
            <a:off x="6582157" y="5519328"/>
            <a:ext cx="3648912" cy="914367"/>
          </a:xfrm>
          <a:prstGeom prst="rect">
            <a:avLst/>
          </a:prstGeom>
        </p:spPr>
        <p:txBody>
          <a:bodyPr anchor="t" rtlCol="false" tIns="0" lIns="0" bIns="0" rIns="0">
            <a:spAutoFit/>
          </a:bodyPr>
          <a:lstStyle/>
          <a:p>
            <a:pPr algn="ctr">
              <a:lnSpc>
                <a:spcPts val="3676"/>
              </a:lnSpc>
            </a:pPr>
            <a:r>
              <a:rPr lang="en-US" b="true" sz="2626">
                <a:solidFill>
                  <a:srgbClr val="436850"/>
                </a:solidFill>
                <a:latin typeface="Inter Bold"/>
                <a:ea typeface="Inter Bold"/>
                <a:cs typeface="Inter Bold"/>
                <a:sym typeface="Inter Bold"/>
              </a:rPr>
              <a:t>ENERGY TRANSITION MECHANISM</a:t>
            </a:r>
          </a:p>
        </p:txBody>
      </p:sp>
      <p:sp>
        <p:nvSpPr>
          <p:cNvPr name="TextBox 11" id="11"/>
          <p:cNvSpPr txBox="true"/>
          <p:nvPr/>
        </p:nvSpPr>
        <p:spPr>
          <a:xfrm rot="0">
            <a:off x="11346225" y="5519328"/>
            <a:ext cx="4737513" cy="914367"/>
          </a:xfrm>
          <a:prstGeom prst="rect">
            <a:avLst/>
          </a:prstGeom>
        </p:spPr>
        <p:txBody>
          <a:bodyPr anchor="t" rtlCol="false" tIns="0" lIns="0" bIns="0" rIns="0">
            <a:spAutoFit/>
          </a:bodyPr>
          <a:lstStyle/>
          <a:p>
            <a:pPr algn="ctr">
              <a:lnSpc>
                <a:spcPts val="3676"/>
              </a:lnSpc>
            </a:pPr>
            <a:r>
              <a:rPr lang="en-US" b="true" sz="2626">
                <a:solidFill>
                  <a:srgbClr val="436850"/>
                </a:solidFill>
                <a:latin typeface="Inter Bold"/>
                <a:ea typeface="Inter Bold"/>
                <a:cs typeface="Inter Bold"/>
                <a:sym typeface="Inter Bold"/>
              </a:rPr>
              <a:t>JUST ENERGY TRANSITION PARTNERSHIP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5292890"/>
            <a:chOff x="0" y="0"/>
            <a:chExt cx="2833290" cy="820007"/>
          </a:xfrm>
        </p:grpSpPr>
        <p:sp>
          <p:nvSpPr>
            <p:cNvPr name="Freeform 3" id="3"/>
            <p:cNvSpPr/>
            <p:nvPr/>
          </p:nvSpPr>
          <p:spPr>
            <a:xfrm flipH="false" flipV="false" rot="0">
              <a:off x="0" y="0"/>
              <a:ext cx="2833290" cy="820007"/>
            </a:xfrm>
            <a:custGeom>
              <a:avLst/>
              <a:gdLst/>
              <a:ahLst/>
              <a:cxnLst/>
              <a:rect r="r" b="b" t="t" l="l"/>
              <a:pathLst>
                <a:path h="820007" w="2833290">
                  <a:moveTo>
                    <a:pt x="0" y="0"/>
                  </a:moveTo>
                  <a:lnTo>
                    <a:pt x="2833290" y="0"/>
                  </a:lnTo>
                  <a:lnTo>
                    <a:pt x="2833290" y="820007"/>
                  </a:lnTo>
                  <a:lnTo>
                    <a:pt x="0" y="820007"/>
                  </a:lnTo>
                  <a:close/>
                </a:path>
              </a:pathLst>
            </a:custGeom>
            <a:blipFill>
              <a:blip r:embed="rId2"/>
              <a:stretch>
                <a:fillRect l="0" t="-65173" r="0" b="-65173"/>
              </a:stretch>
            </a:blipFill>
          </p:spPr>
        </p:sp>
      </p:grpSp>
      <p:grpSp>
        <p:nvGrpSpPr>
          <p:cNvPr name="Group 4" id="4"/>
          <p:cNvGrpSpPr/>
          <p:nvPr/>
        </p:nvGrpSpPr>
        <p:grpSpPr>
          <a:xfrm rot="0">
            <a:off x="1562173" y="0"/>
            <a:ext cx="15163654" cy="4398694"/>
            <a:chOff x="0" y="0"/>
            <a:chExt cx="3993720" cy="1158504"/>
          </a:xfrm>
        </p:grpSpPr>
        <p:sp>
          <p:nvSpPr>
            <p:cNvPr name="Freeform 5" id="5"/>
            <p:cNvSpPr/>
            <p:nvPr/>
          </p:nvSpPr>
          <p:spPr>
            <a:xfrm flipH="false" flipV="false" rot="0">
              <a:off x="0" y="0"/>
              <a:ext cx="3993720" cy="1158504"/>
            </a:xfrm>
            <a:custGeom>
              <a:avLst/>
              <a:gdLst/>
              <a:ahLst/>
              <a:cxnLst/>
              <a:rect r="r" b="b" t="t" l="l"/>
              <a:pathLst>
                <a:path h="1158504" w="3993720">
                  <a:moveTo>
                    <a:pt x="0" y="0"/>
                  </a:moveTo>
                  <a:lnTo>
                    <a:pt x="3993720" y="0"/>
                  </a:lnTo>
                  <a:lnTo>
                    <a:pt x="3993720" y="1158504"/>
                  </a:lnTo>
                  <a:lnTo>
                    <a:pt x="0" y="1158504"/>
                  </a:lnTo>
                  <a:close/>
                </a:path>
              </a:pathLst>
            </a:custGeom>
            <a:solidFill>
              <a:srgbClr val="12372A">
                <a:alpha val="80000"/>
              </a:srgbClr>
            </a:solidFill>
          </p:spPr>
        </p:sp>
        <p:sp>
          <p:nvSpPr>
            <p:cNvPr name="TextBox 6" id="6"/>
            <p:cNvSpPr txBox="true"/>
            <p:nvPr/>
          </p:nvSpPr>
          <p:spPr>
            <a:xfrm>
              <a:off x="0" y="-47625"/>
              <a:ext cx="3993720" cy="1206129"/>
            </a:xfrm>
            <a:prstGeom prst="rect">
              <a:avLst/>
            </a:prstGeom>
          </p:spPr>
          <p:txBody>
            <a:bodyPr anchor="ctr" rtlCol="false" tIns="50800" lIns="50800" bIns="50800" rIns="50800"/>
            <a:lstStyle/>
            <a:p>
              <a:pPr algn="ctr">
                <a:lnSpc>
                  <a:spcPts val="3560"/>
                </a:lnSpc>
              </a:pPr>
            </a:p>
          </p:txBody>
        </p:sp>
      </p:grpSp>
      <p:grpSp>
        <p:nvGrpSpPr>
          <p:cNvPr name="Group 7" id="7"/>
          <p:cNvGrpSpPr/>
          <p:nvPr/>
        </p:nvGrpSpPr>
        <p:grpSpPr>
          <a:xfrm rot="0">
            <a:off x="2267042" y="4611042"/>
            <a:ext cx="1363695" cy="1363695"/>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494"/>
            </a:solidFill>
          </p:spPr>
        </p:sp>
        <p:sp>
          <p:nvSpPr>
            <p:cNvPr name="TextBox 9" id="9"/>
            <p:cNvSpPr txBox="true"/>
            <p:nvPr/>
          </p:nvSpPr>
          <p:spPr>
            <a:xfrm>
              <a:off x="76200" y="-9525"/>
              <a:ext cx="660400" cy="746125"/>
            </a:xfrm>
            <a:prstGeom prst="rect">
              <a:avLst/>
            </a:prstGeom>
          </p:spPr>
          <p:txBody>
            <a:bodyPr anchor="ctr" rtlCol="false" tIns="50800" lIns="50800" bIns="50800" rIns="50800"/>
            <a:lstStyle/>
            <a:p>
              <a:pPr algn="ctr">
                <a:lnSpc>
                  <a:spcPts val="5879"/>
                </a:lnSpc>
              </a:pPr>
              <a:r>
                <a:rPr lang="en-US" b="true" sz="4199">
                  <a:solidFill>
                    <a:srgbClr val="436850"/>
                  </a:solidFill>
                  <a:latin typeface="Open Sauce Bold"/>
                  <a:ea typeface="Open Sauce Bold"/>
                  <a:cs typeface="Open Sauce Bold"/>
                  <a:sym typeface="Open Sauce Bold"/>
                </a:rPr>
                <a:t>01</a:t>
              </a:r>
            </a:p>
          </p:txBody>
        </p:sp>
      </p:grpSp>
      <p:grpSp>
        <p:nvGrpSpPr>
          <p:cNvPr name="Group 10" id="10"/>
          <p:cNvGrpSpPr/>
          <p:nvPr/>
        </p:nvGrpSpPr>
        <p:grpSpPr>
          <a:xfrm rot="0">
            <a:off x="7766192" y="4611042"/>
            <a:ext cx="1363695" cy="1363695"/>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494"/>
            </a:solidFill>
          </p:spPr>
        </p:sp>
        <p:sp>
          <p:nvSpPr>
            <p:cNvPr name="TextBox 12" id="12"/>
            <p:cNvSpPr txBox="true"/>
            <p:nvPr/>
          </p:nvSpPr>
          <p:spPr>
            <a:xfrm>
              <a:off x="76200" y="-9525"/>
              <a:ext cx="660400" cy="746125"/>
            </a:xfrm>
            <a:prstGeom prst="rect">
              <a:avLst/>
            </a:prstGeom>
          </p:spPr>
          <p:txBody>
            <a:bodyPr anchor="ctr" rtlCol="false" tIns="50800" lIns="50800" bIns="50800" rIns="50800"/>
            <a:lstStyle/>
            <a:p>
              <a:pPr algn="ctr">
                <a:lnSpc>
                  <a:spcPts val="5879"/>
                </a:lnSpc>
              </a:pPr>
              <a:r>
                <a:rPr lang="en-US" b="true" sz="4199">
                  <a:solidFill>
                    <a:srgbClr val="436850"/>
                  </a:solidFill>
                  <a:latin typeface="Open Sauce Bold"/>
                  <a:ea typeface="Open Sauce Bold"/>
                  <a:cs typeface="Open Sauce Bold"/>
                  <a:sym typeface="Open Sauce Bold"/>
                </a:rPr>
                <a:t>02</a:t>
              </a:r>
            </a:p>
          </p:txBody>
        </p:sp>
      </p:grpSp>
      <p:grpSp>
        <p:nvGrpSpPr>
          <p:cNvPr name="Group 13" id="13"/>
          <p:cNvGrpSpPr/>
          <p:nvPr/>
        </p:nvGrpSpPr>
        <p:grpSpPr>
          <a:xfrm rot="0">
            <a:off x="13961302" y="4611042"/>
            <a:ext cx="1363695" cy="1363695"/>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494"/>
            </a:solidFill>
          </p:spPr>
        </p:sp>
        <p:sp>
          <p:nvSpPr>
            <p:cNvPr name="TextBox 15" id="15"/>
            <p:cNvSpPr txBox="true"/>
            <p:nvPr/>
          </p:nvSpPr>
          <p:spPr>
            <a:xfrm>
              <a:off x="76200" y="-9525"/>
              <a:ext cx="660400" cy="746125"/>
            </a:xfrm>
            <a:prstGeom prst="rect">
              <a:avLst/>
            </a:prstGeom>
          </p:spPr>
          <p:txBody>
            <a:bodyPr anchor="ctr" rtlCol="false" tIns="50800" lIns="50800" bIns="50800" rIns="50800"/>
            <a:lstStyle/>
            <a:p>
              <a:pPr algn="ctr">
                <a:lnSpc>
                  <a:spcPts val="5879"/>
                </a:lnSpc>
              </a:pPr>
              <a:r>
                <a:rPr lang="en-US" b="true" sz="4199">
                  <a:solidFill>
                    <a:srgbClr val="436850"/>
                  </a:solidFill>
                  <a:latin typeface="Open Sauce Bold"/>
                  <a:ea typeface="Open Sauce Bold"/>
                  <a:cs typeface="Open Sauce Bold"/>
                  <a:sym typeface="Open Sauce Bold"/>
                </a:rPr>
                <a:t>03</a:t>
              </a:r>
            </a:p>
          </p:txBody>
        </p:sp>
      </p:grpSp>
      <p:sp>
        <p:nvSpPr>
          <p:cNvPr name="TextBox 16" id="16"/>
          <p:cNvSpPr txBox="true"/>
          <p:nvPr/>
        </p:nvSpPr>
        <p:spPr>
          <a:xfrm rot="0">
            <a:off x="2413397" y="577891"/>
            <a:ext cx="13461206" cy="3435350"/>
          </a:xfrm>
          <a:prstGeom prst="rect">
            <a:avLst/>
          </a:prstGeom>
        </p:spPr>
        <p:txBody>
          <a:bodyPr anchor="t" rtlCol="false" tIns="0" lIns="0" bIns="0" rIns="0">
            <a:spAutoFit/>
          </a:bodyPr>
          <a:lstStyle/>
          <a:p>
            <a:pPr algn="ctr" marL="0" indent="0" lvl="0">
              <a:lnSpc>
                <a:spcPts val="9099"/>
              </a:lnSpc>
            </a:pPr>
            <a:r>
              <a:rPr lang="en-US" b="true" sz="6999" spc="209">
                <a:solidFill>
                  <a:srgbClr val="FFFFFF"/>
                </a:solidFill>
                <a:latin typeface="Open Sauce Bold"/>
                <a:ea typeface="Open Sauce Bold"/>
                <a:cs typeface="Open Sauce Bold"/>
                <a:sym typeface="Open Sauce Bold"/>
              </a:rPr>
              <a:t>INTERVENSI KEPENTINGAN NEGARA LAIN MELALUI KORPORASI</a:t>
            </a:r>
          </a:p>
        </p:txBody>
      </p:sp>
      <p:sp>
        <p:nvSpPr>
          <p:cNvPr name="TextBox 17" id="17"/>
          <p:cNvSpPr txBox="true"/>
          <p:nvPr/>
        </p:nvSpPr>
        <p:spPr>
          <a:xfrm rot="0">
            <a:off x="866212" y="6812280"/>
            <a:ext cx="4391611" cy="3283585"/>
          </a:xfrm>
          <a:prstGeom prst="rect">
            <a:avLst/>
          </a:prstGeom>
        </p:spPr>
        <p:txBody>
          <a:bodyPr anchor="t" rtlCol="false" tIns="0" lIns="0" bIns="0" rIns="0">
            <a:spAutoFit/>
          </a:bodyPr>
          <a:lstStyle/>
          <a:p>
            <a:pPr algn="ctr" marL="0" indent="0" lvl="0">
              <a:lnSpc>
                <a:spcPts val="3680"/>
              </a:lnSpc>
            </a:pPr>
            <a:r>
              <a:rPr lang="en-US" sz="2300" spc="230">
                <a:solidFill>
                  <a:srgbClr val="000000"/>
                </a:solidFill>
                <a:latin typeface="Gill Sans Light"/>
                <a:ea typeface="Gill Sans Light"/>
                <a:cs typeface="Gill Sans Light"/>
                <a:sym typeface="Gill Sans Light"/>
              </a:rPr>
              <a:t>Korea Selatan menandatangani MoU dengan Perhutani terkait industri pelet kayu di Jawa Tengah dan Jawa Timur. Pengusaha Korea Selatan juga berinvestasi langsung pada HTE di Indonesia (Korindo) </a:t>
            </a:r>
          </a:p>
        </p:txBody>
      </p:sp>
      <p:sp>
        <p:nvSpPr>
          <p:cNvPr name="TextBox 18" id="18"/>
          <p:cNvSpPr txBox="true"/>
          <p:nvPr/>
        </p:nvSpPr>
        <p:spPr>
          <a:xfrm rot="0">
            <a:off x="6382726" y="6812280"/>
            <a:ext cx="4391611" cy="2816860"/>
          </a:xfrm>
          <a:prstGeom prst="rect">
            <a:avLst/>
          </a:prstGeom>
        </p:spPr>
        <p:txBody>
          <a:bodyPr anchor="t" rtlCol="false" tIns="0" lIns="0" bIns="0" rIns="0">
            <a:spAutoFit/>
          </a:bodyPr>
          <a:lstStyle/>
          <a:p>
            <a:pPr algn="ctr" marL="0" indent="0" lvl="0">
              <a:lnSpc>
                <a:spcPts val="3680"/>
              </a:lnSpc>
            </a:pPr>
            <a:r>
              <a:rPr lang="en-US" sz="2300" spc="230">
                <a:solidFill>
                  <a:srgbClr val="000000"/>
                </a:solidFill>
                <a:latin typeface="Gill Sans Light"/>
                <a:ea typeface="Gill Sans Light"/>
                <a:cs typeface="Gill Sans Light"/>
                <a:sym typeface="Gill Sans Light"/>
              </a:rPr>
              <a:t>Mitsubishi Heavy Industries mempromosikan teknologi co-firing biomassa di PLTU batu bara tua, yaitu PLTU Suralaya. Jepang juga merupakan investor dan BO dari PT BJA. </a:t>
            </a:r>
          </a:p>
        </p:txBody>
      </p:sp>
      <p:sp>
        <p:nvSpPr>
          <p:cNvPr name="TextBox 19" id="19"/>
          <p:cNvSpPr txBox="true"/>
          <p:nvPr/>
        </p:nvSpPr>
        <p:spPr>
          <a:xfrm rot="0">
            <a:off x="11634445" y="6726555"/>
            <a:ext cx="6299585" cy="3283585"/>
          </a:xfrm>
          <a:prstGeom prst="rect">
            <a:avLst/>
          </a:prstGeom>
        </p:spPr>
        <p:txBody>
          <a:bodyPr anchor="t" rtlCol="false" tIns="0" lIns="0" bIns="0" rIns="0">
            <a:spAutoFit/>
          </a:bodyPr>
          <a:lstStyle/>
          <a:p>
            <a:pPr algn="l" marL="496571" indent="-248285" lvl="1">
              <a:lnSpc>
                <a:spcPts val="3680"/>
              </a:lnSpc>
              <a:buFont typeface="Arial"/>
              <a:buChar char="•"/>
            </a:pPr>
            <a:r>
              <a:rPr lang="en-US" sz="2300" spc="230">
                <a:solidFill>
                  <a:srgbClr val="000000"/>
                </a:solidFill>
                <a:latin typeface="Gill Sans Light"/>
                <a:ea typeface="Gill Sans Light"/>
                <a:cs typeface="Gill Sans Light"/>
                <a:sym typeface="Gill Sans Light"/>
              </a:rPr>
              <a:t>Pengembangan biomassa di Mentawai, Sumatera Barat, juga melalui hibah dari MCC yang berasal dari Amerika Serikat. </a:t>
            </a:r>
          </a:p>
          <a:p>
            <a:pPr algn="l" marL="496571" indent="-248285" lvl="1">
              <a:lnSpc>
                <a:spcPts val="3680"/>
              </a:lnSpc>
              <a:buFont typeface="Arial"/>
              <a:buChar char="•"/>
            </a:pPr>
            <a:r>
              <a:rPr lang="en-US" sz="2300" spc="230">
                <a:solidFill>
                  <a:srgbClr val="000000"/>
                </a:solidFill>
                <a:latin typeface="Gill Sans Light"/>
                <a:ea typeface="Gill Sans Light"/>
                <a:cs typeface="Gill Sans Light"/>
                <a:sym typeface="Gill Sans Light"/>
              </a:rPr>
              <a:t>Drax melirik Indonesia untuk perluasan industri mereka</a:t>
            </a:r>
          </a:p>
          <a:p>
            <a:pPr algn="l" marL="496571" indent="-248285" lvl="1">
              <a:lnSpc>
                <a:spcPts val="3680"/>
              </a:lnSpc>
              <a:buFont typeface="Arial"/>
              <a:buChar char="•"/>
            </a:pPr>
            <a:r>
              <a:rPr lang="en-US" sz="2300" spc="230">
                <a:solidFill>
                  <a:srgbClr val="000000"/>
                </a:solidFill>
                <a:latin typeface="Gill Sans Light"/>
                <a:ea typeface="Gill Sans Light"/>
                <a:cs typeface="Gill Sans Light"/>
                <a:sym typeface="Gill Sans Light"/>
              </a:rPr>
              <a:t>Finlandia kerjasama teknologi biomassa dengan Medco. </a:t>
            </a:r>
          </a:p>
        </p:txBody>
      </p:sp>
      <p:sp>
        <p:nvSpPr>
          <p:cNvPr name="TextBox 20" id="20"/>
          <p:cNvSpPr txBox="true"/>
          <p:nvPr/>
        </p:nvSpPr>
        <p:spPr>
          <a:xfrm rot="0">
            <a:off x="866212" y="6129655"/>
            <a:ext cx="4391611" cy="520700"/>
          </a:xfrm>
          <a:prstGeom prst="rect">
            <a:avLst/>
          </a:prstGeom>
        </p:spPr>
        <p:txBody>
          <a:bodyPr anchor="t" rtlCol="false" tIns="0" lIns="0" bIns="0" rIns="0">
            <a:spAutoFit/>
          </a:bodyPr>
          <a:lstStyle/>
          <a:p>
            <a:pPr algn="ctr" marL="0" indent="0" lvl="0">
              <a:lnSpc>
                <a:spcPts val="3999"/>
              </a:lnSpc>
            </a:pPr>
            <a:r>
              <a:rPr lang="en-US" b="true" sz="2499" spc="249">
                <a:solidFill>
                  <a:srgbClr val="436850"/>
                </a:solidFill>
                <a:latin typeface="Gill Sans Bold"/>
                <a:ea typeface="Gill Sans Bold"/>
                <a:cs typeface="Gill Sans Bold"/>
                <a:sym typeface="Gill Sans Bold"/>
              </a:rPr>
              <a:t>Korea Selatan</a:t>
            </a:r>
          </a:p>
        </p:txBody>
      </p:sp>
      <p:sp>
        <p:nvSpPr>
          <p:cNvPr name="TextBox 21" id="21"/>
          <p:cNvSpPr txBox="true"/>
          <p:nvPr/>
        </p:nvSpPr>
        <p:spPr>
          <a:xfrm rot="0">
            <a:off x="6252234" y="6129655"/>
            <a:ext cx="4391611" cy="520700"/>
          </a:xfrm>
          <a:prstGeom prst="rect">
            <a:avLst/>
          </a:prstGeom>
        </p:spPr>
        <p:txBody>
          <a:bodyPr anchor="t" rtlCol="false" tIns="0" lIns="0" bIns="0" rIns="0">
            <a:spAutoFit/>
          </a:bodyPr>
          <a:lstStyle/>
          <a:p>
            <a:pPr algn="ctr" marL="0" indent="0" lvl="0">
              <a:lnSpc>
                <a:spcPts val="3999"/>
              </a:lnSpc>
            </a:pPr>
            <a:r>
              <a:rPr lang="en-US" b="true" sz="2499" spc="249">
                <a:solidFill>
                  <a:srgbClr val="436850"/>
                </a:solidFill>
                <a:latin typeface="Gill Sans Bold"/>
                <a:ea typeface="Gill Sans Bold"/>
                <a:cs typeface="Gill Sans Bold"/>
                <a:sym typeface="Gill Sans Bold"/>
              </a:rPr>
              <a:t>Jepang</a:t>
            </a:r>
          </a:p>
        </p:txBody>
      </p:sp>
      <p:sp>
        <p:nvSpPr>
          <p:cNvPr name="TextBox 22" id="22"/>
          <p:cNvSpPr txBox="true"/>
          <p:nvPr/>
        </p:nvSpPr>
        <p:spPr>
          <a:xfrm rot="0">
            <a:off x="11634445" y="6129655"/>
            <a:ext cx="5886358" cy="520700"/>
          </a:xfrm>
          <a:prstGeom prst="rect">
            <a:avLst/>
          </a:prstGeom>
        </p:spPr>
        <p:txBody>
          <a:bodyPr anchor="t" rtlCol="false" tIns="0" lIns="0" bIns="0" rIns="0">
            <a:spAutoFit/>
          </a:bodyPr>
          <a:lstStyle/>
          <a:p>
            <a:pPr algn="ctr" marL="0" indent="0" lvl="0">
              <a:lnSpc>
                <a:spcPts val="3999"/>
              </a:lnSpc>
            </a:pPr>
            <a:r>
              <a:rPr lang="en-US" b="true" sz="2499" spc="249">
                <a:solidFill>
                  <a:srgbClr val="436850"/>
                </a:solidFill>
                <a:latin typeface="Gill Sans Bold"/>
                <a:ea typeface="Gill Sans Bold"/>
                <a:cs typeface="Gill Sans Bold"/>
                <a:sym typeface="Gill Sans Bold"/>
              </a:rPr>
              <a:t>Amerika Serikat,UK, dan Eropa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85" r="0" b="-8185"/>
            </a:stretch>
          </a:blipFill>
        </p:spPr>
      </p:sp>
      <p:grpSp>
        <p:nvGrpSpPr>
          <p:cNvPr name="Group 3" id="3"/>
          <p:cNvGrpSpPr/>
          <p:nvPr/>
        </p:nvGrpSpPr>
        <p:grpSpPr>
          <a:xfrm rot="0">
            <a:off x="13655573" y="2797048"/>
            <a:ext cx="4189838" cy="3381113"/>
            <a:chOff x="0" y="0"/>
            <a:chExt cx="1007213" cy="812800"/>
          </a:xfrm>
        </p:grpSpPr>
        <p:sp>
          <p:nvSpPr>
            <p:cNvPr name="Freeform 4" id="4"/>
            <p:cNvSpPr/>
            <p:nvPr/>
          </p:nvSpPr>
          <p:spPr>
            <a:xfrm flipH="false" flipV="false" rot="0">
              <a:off x="0" y="0"/>
              <a:ext cx="1007213" cy="812800"/>
            </a:xfrm>
            <a:custGeom>
              <a:avLst/>
              <a:gdLst/>
              <a:ahLst/>
              <a:cxnLst/>
              <a:rect r="r" b="b" t="t" l="l"/>
              <a:pathLst>
                <a:path h="812800" w="1007213">
                  <a:moveTo>
                    <a:pt x="42499" y="0"/>
                  </a:moveTo>
                  <a:lnTo>
                    <a:pt x="964714" y="0"/>
                  </a:lnTo>
                  <a:cubicBezTo>
                    <a:pt x="975985" y="0"/>
                    <a:pt x="986795" y="4478"/>
                    <a:pt x="994765" y="12448"/>
                  </a:cubicBezTo>
                  <a:cubicBezTo>
                    <a:pt x="1002735" y="20418"/>
                    <a:pt x="1007213" y="31228"/>
                    <a:pt x="1007213" y="42499"/>
                  </a:cubicBezTo>
                  <a:lnTo>
                    <a:pt x="1007213" y="770301"/>
                  </a:lnTo>
                  <a:cubicBezTo>
                    <a:pt x="1007213" y="781572"/>
                    <a:pt x="1002735" y="792382"/>
                    <a:pt x="994765" y="800352"/>
                  </a:cubicBezTo>
                  <a:cubicBezTo>
                    <a:pt x="986795" y="808322"/>
                    <a:pt x="975985" y="812800"/>
                    <a:pt x="964714" y="812800"/>
                  </a:cubicBezTo>
                  <a:lnTo>
                    <a:pt x="42499" y="812800"/>
                  </a:lnTo>
                  <a:cubicBezTo>
                    <a:pt x="31228" y="812800"/>
                    <a:pt x="20418" y="808322"/>
                    <a:pt x="12448" y="800352"/>
                  </a:cubicBezTo>
                  <a:cubicBezTo>
                    <a:pt x="4478" y="792382"/>
                    <a:pt x="0" y="781572"/>
                    <a:pt x="0" y="770301"/>
                  </a:cubicBezTo>
                  <a:lnTo>
                    <a:pt x="0" y="42499"/>
                  </a:lnTo>
                  <a:cubicBezTo>
                    <a:pt x="0" y="31228"/>
                    <a:pt x="4478" y="20418"/>
                    <a:pt x="12448" y="12448"/>
                  </a:cubicBezTo>
                  <a:cubicBezTo>
                    <a:pt x="20418" y="4478"/>
                    <a:pt x="31228" y="0"/>
                    <a:pt x="42499" y="0"/>
                  </a:cubicBezTo>
                  <a:close/>
                </a:path>
              </a:pathLst>
            </a:custGeom>
            <a:blipFill>
              <a:blip r:embed="rId3"/>
              <a:stretch>
                <a:fillRect l="-10538" t="0" r="-10538" b="0"/>
              </a:stretch>
            </a:blipFill>
          </p:spPr>
        </p:sp>
      </p:grpSp>
      <p:grpSp>
        <p:nvGrpSpPr>
          <p:cNvPr name="Group 5" id="5"/>
          <p:cNvGrpSpPr/>
          <p:nvPr/>
        </p:nvGrpSpPr>
        <p:grpSpPr>
          <a:xfrm rot="0">
            <a:off x="320675" y="6634744"/>
            <a:ext cx="3534172" cy="3381113"/>
            <a:chOff x="0" y="0"/>
            <a:chExt cx="849595" cy="812800"/>
          </a:xfrm>
        </p:grpSpPr>
        <p:sp>
          <p:nvSpPr>
            <p:cNvPr name="Freeform 6" id="6"/>
            <p:cNvSpPr/>
            <p:nvPr/>
          </p:nvSpPr>
          <p:spPr>
            <a:xfrm flipH="false" flipV="false" rot="0">
              <a:off x="0" y="0"/>
              <a:ext cx="849595" cy="812800"/>
            </a:xfrm>
            <a:custGeom>
              <a:avLst/>
              <a:gdLst/>
              <a:ahLst/>
              <a:cxnLst/>
              <a:rect r="r" b="b" t="t" l="l"/>
              <a:pathLst>
                <a:path h="812800" w="849595">
                  <a:moveTo>
                    <a:pt x="50384" y="0"/>
                  </a:moveTo>
                  <a:lnTo>
                    <a:pt x="799211" y="0"/>
                  </a:lnTo>
                  <a:cubicBezTo>
                    <a:pt x="812574" y="0"/>
                    <a:pt x="825389" y="5308"/>
                    <a:pt x="834838" y="14757"/>
                  </a:cubicBezTo>
                  <a:cubicBezTo>
                    <a:pt x="844286" y="24206"/>
                    <a:pt x="849595" y="37021"/>
                    <a:pt x="849595" y="50384"/>
                  </a:cubicBezTo>
                  <a:lnTo>
                    <a:pt x="849595" y="762416"/>
                  </a:lnTo>
                  <a:cubicBezTo>
                    <a:pt x="849595" y="790243"/>
                    <a:pt x="827037" y="812800"/>
                    <a:pt x="799211" y="812800"/>
                  </a:cubicBezTo>
                  <a:lnTo>
                    <a:pt x="50384" y="812800"/>
                  </a:lnTo>
                  <a:cubicBezTo>
                    <a:pt x="37021" y="812800"/>
                    <a:pt x="24206" y="807492"/>
                    <a:pt x="14757" y="798043"/>
                  </a:cubicBezTo>
                  <a:cubicBezTo>
                    <a:pt x="5308" y="788594"/>
                    <a:pt x="0" y="775779"/>
                    <a:pt x="0" y="762416"/>
                  </a:cubicBezTo>
                  <a:lnTo>
                    <a:pt x="0" y="50384"/>
                  </a:lnTo>
                  <a:cubicBezTo>
                    <a:pt x="0" y="37021"/>
                    <a:pt x="5308" y="24206"/>
                    <a:pt x="14757" y="14757"/>
                  </a:cubicBezTo>
                  <a:cubicBezTo>
                    <a:pt x="24206" y="5308"/>
                    <a:pt x="37021" y="0"/>
                    <a:pt x="50384" y="0"/>
                  </a:cubicBezTo>
                  <a:close/>
                </a:path>
              </a:pathLst>
            </a:custGeom>
            <a:blipFill>
              <a:blip r:embed="rId4"/>
              <a:stretch>
                <a:fillRect l="-21769" t="0" r="-21769" b="0"/>
              </a:stretch>
            </a:blipFill>
          </p:spPr>
        </p:sp>
      </p:grpSp>
      <p:grpSp>
        <p:nvGrpSpPr>
          <p:cNvPr name="Group 7" id="7"/>
          <p:cNvGrpSpPr/>
          <p:nvPr/>
        </p:nvGrpSpPr>
        <p:grpSpPr>
          <a:xfrm rot="0">
            <a:off x="1028700" y="2769468"/>
            <a:ext cx="4772620" cy="2950498"/>
            <a:chOff x="0" y="0"/>
            <a:chExt cx="6363493" cy="3933997"/>
          </a:xfrm>
        </p:grpSpPr>
        <p:sp>
          <p:nvSpPr>
            <p:cNvPr name="TextBox 8" id="8"/>
            <p:cNvSpPr txBox="true"/>
            <p:nvPr/>
          </p:nvSpPr>
          <p:spPr>
            <a:xfrm rot="0">
              <a:off x="0" y="-47625"/>
              <a:ext cx="6351014" cy="525145"/>
            </a:xfrm>
            <a:prstGeom prst="rect">
              <a:avLst/>
            </a:prstGeom>
          </p:spPr>
          <p:txBody>
            <a:bodyPr anchor="t" rtlCol="false" tIns="0" lIns="0" bIns="0" rIns="0">
              <a:spAutoFit/>
            </a:bodyPr>
            <a:lstStyle/>
            <a:p>
              <a:pPr algn="l">
                <a:lnSpc>
                  <a:spcPts val="3359"/>
                </a:lnSpc>
              </a:pPr>
              <a:r>
                <a:rPr lang="en-US" b="true" sz="2400" spc="360">
                  <a:solidFill>
                    <a:srgbClr val="FFFFFF"/>
                  </a:solidFill>
                  <a:latin typeface="Inter Bold"/>
                  <a:ea typeface="Inter Bold"/>
                  <a:cs typeface="Inter Bold"/>
                  <a:sym typeface="Inter Bold"/>
                </a:rPr>
                <a:t>KEADILAN REKOGNISI</a:t>
              </a:r>
            </a:p>
          </p:txBody>
        </p:sp>
        <p:sp>
          <p:nvSpPr>
            <p:cNvPr name="TextBox 9" id="9"/>
            <p:cNvSpPr txBox="true"/>
            <p:nvPr/>
          </p:nvSpPr>
          <p:spPr>
            <a:xfrm rot="0">
              <a:off x="0" y="762807"/>
              <a:ext cx="6363493" cy="3171190"/>
            </a:xfrm>
            <a:prstGeom prst="rect">
              <a:avLst/>
            </a:prstGeom>
          </p:spPr>
          <p:txBody>
            <a:bodyPr anchor="t" rtlCol="false" tIns="0" lIns="0" bIns="0" rIns="0">
              <a:spAutoFit/>
            </a:bodyPr>
            <a:lstStyle/>
            <a:p>
              <a:pPr algn="l">
                <a:lnSpc>
                  <a:spcPts val="3840"/>
                </a:lnSpc>
              </a:pPr>
              <a:r>
                <a:rPr lang="en-US" sz="2400">
                  <a:solidFill>
                    <a:srgbClr val="F4EAD2"/>
                  </a:solidFill>
                  <a:latin typeface="Inter"/>
                  <a:ea typeface="Inter"/>
                  <a:cs typeface="Inter"/>
                  <a:sym typeface="Inter"/>
                </a:rPr>
                <a:t>Pengakuan terhadap keberadaan komunitas rentan, sekaligus mengakui kerentanan mereka, serta perbedaan hak dan kebutuhan. </a:t>
              </a:r>
            </a:p>
          </p:txBody>
        </p:sp>
      </p:grpSp>
      <p:grpSp>
        <p:nvGrpSpPr>
          <p:cNvPr name="Group 10" id="10"/>
          <p:cNvGrpSpPr/>
          <p:nvPr/>
        </p:nvGrpSpPr>
        <p:grpSpPr>
          <a:xfrm rot="0">
            <a:off x="7938425" y="2797048"/>
            <a:ext cx="4772620" cy="2950498"/>
            <a:chOff x="0" y="0"/>
            <a:chExt cx="6363493" cy="3933997"/>
          </a:xfrm>
        </p:grpSpPr>
        <p:sp>
          <p:nvSpPr>
            <p:cNvPr name="TextBox 11" id="11"/>
            <p:cNvSpPr txBox="true"/>
            <p:nvPr/>
          </p:nvSpPr>
          <p:spPr>
            <a:xfrm rot="0">
              <a:off x="0" y="-47625"/>
              <a:ext cx="6351014" cy="525145"/>
            </a:xfrm>
            <a:prstGeom prst="rect">
              <a:avLst/>
            </a:prstGeom>
          </p:spPr>
          <p:txBody>
            <a:bodyPr anchor="t" rtlCol="false" tIns="0" lIns="0" bIns="0" rIns="0">
              <a:spAutoFit/>
            </a:bodyPr>
            <a:lstStyle/>
            <a:p>
              <a:pPr algn="l">
                <a:lnSpc>
                  <a:spcPts val="3359"/>
                </a:lnSpc>
              </a:pPr>
              <a:r>
                <a:rPr lang="en-US" b="true" sz="2400" spc="360">
                  <a:solidFill>
                    <a:srgbClr val="FFFFFF"/>
                  </a:solidFill>
                  <a:latin typeface="Inter Bold"/>
                  <a:ea typeface="Inter Bold"/>
                  <a:cs typeface="Inter Bold"/>
                  <a:sym typeface="Inter Bold"/>
                </a:rPr>
                <a:t>KEADILAN DISTRIBUTIF</a:t>
              </a:r>
            </a:p>
          </p:txBody>
        </p:sp>
        <p:sp>
          <p:nvSpPr>
            <p:cNvPr name="TextBox 12" id="12"/>
            <p:cNvSpPr txBox="true"/>
            <p:nvPr/>
          </p:nvSpPr>
          <p:spPr>
            <a:xfrm rot="0">
              <a:off x="0" y="762807"/>
              <a:ext cx="6363493" cy="3171190"/>
            </a:xfrm>
            <a:prstGeom prst="rect">
              <a:avLst/>
            </a:prstGeom>
          </p:spPr>
          <p:txBody>
            <a:bodyPr anchor="t" rtlCol="false" tIns="0" lIns="0" bIns="0" rIns="0">
              <a:spAutoFit/>
            </a:bodyPr>
            <a:lstStyle/>
            <a:p>
              <a:pPr algn="l">
                <a:lnSpc>
                  <a:spcPts val="3840"/>
                </a:lnSpc>
              </a:pPr>
              <a:r>
                <a:rPr lang="en-US" sz="2400">
                  <a:solidFill>
                    <a:srgbClr val="F4EAD2"/>
                  </a:solidFill>
                  <a:latin typeface="Inter"/>
                  <a:ea typeface="Inter"/>
                  <a:cs typeface="Inter"/>
                  <a:sym typeface="Inter"/>
                </a:rPr>
                <a:t>Memastikan distribusi manfaat yang adil dan merata. Serta mengurangi distribusi beban dan risiko terhadap komunitas yang paling terdampak.</a:t>
              </a:r>
            </a:p>
          </p:txBody>
        </p:sp>
      </p:grpSp>
      <p:grpSp>
        <p:nvGrpSpPr>
          <p:cNvPr name="Group 13" id="13"/>
          <p:cNvGrpSpPr/>
          <p:nvPr/>
        </p:nvGrpSpPr>
        <p:grpSpPr>
          <a:xfrm rot="0">
            <a:off x="4510514" y="6364005"/>
            <a:ext cx="4772620" cy="3436273"/>
            <a:chOff x="0" y="0"/>
            <a:chExt cx="6363493" cy="4581697"/>
          </a:xfrm>
        </p:grpSpPr>
        <p:sp>
          <p:nvSpPr>
            <p:cNvPr name="TextBox 14" id="14"/>
            <p:cNvSpPr txBox="true"/>
            <p:nvPr/>
          </p:nvSpPr>
          <p:spPr>
            <a:xfrm rot="0">
              <a:off x="0" y="-47625"/>
              <a:ext cx="6351014" cy="525145"/>
            </a:xfrm>
            <a:prstGeom prst="rect">
              <a:avLst/>
            </a:prstGeom>
          </p:spPr>
          <p:txBody>
            <a:bodyPr anchor="t" rtlCol="false" tIns="0" lIns="0" bIns="0" rIns="0">
              <a:spAutoFit/>
            </a:bodyPr>
            <a:lstStyle/>
            <a:p>
              <a:pPr algn="l">
                <a:lnSpc>
                  <a:spcPts val="3359"/>
                </a:lnSpc>
              </a:pPr>
              <a:r>
                <a:rPr lang="en-US" b="true" sz="2400" spc="360">
                  <a:solidFill>
                    <a:srgbClr val="FFFFFF"/>
                  </a:solidFill>
                  <a:latin typeface="Inter Bold"/>
                  <a:ea typeface="Inter Bold"/>
                  <a:cs typeface="Inter Bold"/>
                  <a:sym typeface="Inter Bold"/>
                </a:rPr>
                <a:t>KEADILAN PROSEDURAL</a:t>
              </a:r>
            </a:p>
          </p:txBody>
        </p:sp>
        <p:sp>
          <p:nvSpPr>
            <p:cNvPr name="TextBox 15" id="15"/>
            <p:cNvSpPr txBox="true"/>
            <p:nvPr/>
          </p:nvSpPr>
          <p:spPr>
            <a:xfrm rot="0">
              <a:off x="0" y="762807"/>
              <a:ext cx="6363493" cy="3818890"/>
            </a:xfrm>
            <a:prstGeom prst="rect">
              <a:avLst/>
            </a:prstGeom>
          </p:spPr>
          <p:txBody>
            <a:bodyPr anchor="t" rtlCol="false" tIns="0" lIns="0" bIns="0" rIns="0">
              <a:spAutoFit/>
            </a:bodyPr>
            <a:lstStyle/>
            <a:p>
              <a:pPr algn="l">
                <a:lnSpc>
                  <a:spcPts val="3840"/>
                </a:lnSpc>
              </a:pPr>
              <a:r>
                <a:rPr lang="en-US" sz="2400">
                  <a:solidFill>
                    <a:srgbClr val="F4EAD2"/>
                  </a:solidFill>
                  <a:latin typeface="Inter"/>
                  <a:ea typeface="Inter"/>
                  <a:cs typeface="Inter"/>
                  <a:sym typeface="Inter"/>
                </a:rPr>
                <a:t>Menjamin, memenuhi, dan memberikan perlindungan bagi setiap orang untuk dapat berpartisipasi secara bermakna dalam setiap kebijakan terkait transisi energi </a:t>
              </a:r>
            </a:p>
          </p:txBody>
        </p:sp>
      </p:grpSp>
      <p:sp>
        <p:nvSpPr>
          <p:cNvPr name="TextBox 16" id="16"/>
          <p:cNvSpPr txBox="true"/>
          <p:nvPr/>
        </p:nvSpPr>
        <p:spPr>
          <a:xfrm rot="0">
            <a:off x="1564564" y="997818"/>
            <a:ext cx="15158871" cy="909955"/>
          </a:xfrm>
          <a:prstGeom prst="rect">
            <a:avLst/>
          </a:prstGeom>
        </p:spPr>
        <p:txBody>
          <a:bodyPr anchor="t" rtlCol="false" tIns="0" lIns="0" bIns="0" rIns="0">
            <a:spAutoFit/>
          </a:bodyPr>
          <a:lstStyle/>
          <a:p>
            <a:pPr algn="ctr">
              <a:lnSpc>
                <a:spcPts val="7039"/>
              </a:lnSpc>
            </a:pPr>
            <a:r>
              <a:rPr lang="en-US" b="true" sz="6399">
                <a:solidFill>
                  <a:srgbClr val="436850"/>
                </a:solidFill>
                <a:latin typeface="Open Sauce Bold"/>
                <a:ea typeface="Open Sauce Bold"/>
                <a:cs typeface="Open Sauce Bold"/>
                <a:sym typeface="Open Sauce Bold"/>
              </a:rPr>
              <a:t>4 Pilar Keadilan Dalam Transisi Energi</a:t>
            </a:r>
          </a:p>
        </p:txBody>
      </p:sp>
      <p:grpSp>
        <p:nvGrpSpPr>
          <p:cNvPr name="Group 17" id="17"/>
          <p:cNvGrpSpPr/>
          <p:nvPr/>
        </p:nvGrpSpPr>
        <p:grpSpPr>
          <a:xfrm rot="0">
            <a:off x="12711044" y="6339091"/>
            <a:ext cx="4772620" cy="2464723"/>
            <a:chOff x="0" y="0"/>
            <a:chExt cx="6363493" cy="3286297"/>
          </a:xfrm>
        </p:grpSpPr>
        <p:sp>
          <p:nvSpPr>
            <p:cNvPr name="TextBox 18" id="18"/>
            <p:cNvSpPr txBox="true"/>
            <p:nvPr/>
          </p:nvSpPr>
          <p:spPr>
            <a:xfrm rot="0">
              <a:off x="0" y="-47625"/>
              <a:ext cx="6351014" cy="525145"/>
            </a:xfrm>
            <a:prstGeom prst="rect">
              <a:avLst/>
            </a:prstGeom>
          </p:spPr>
          <p:txBody>
            <a:bodyPr anchor="t" rtlCol="false" tIns="0" lIns="0" bIns="0" rIns="0">
              <a:spAutoFit/>
            </a:bodyPr>
            <a:lstStyle/>
            <a:p>
              <a:pPr algn="l">
                <a:lnSpc>
                  <a:spcPts val="3359"/>
                </a:lnSpc>
              </a:pPr>
              <a:r>
                <a:rPr lang="en-US" b="true" sz="2400" spc="360">
                  <a:solidFill>
                    <a:srgbClr val="FFFFFF"/>
                  </a:solidFill>
                  <a:latin typeface="Inter Bold"/>
                  <a:ea typeface="Inter Bold"/>
                  <a:cs typeface="Inter Bold"/>
                  <a:sym typeface="Inter Bold"/>
                </a:rPr>
                <a:t>KEADILAN RESTORATIF</a:t>
              </a:r>
            </a:p>
          </p:txBody>
        </p:sp>
        <p:sp>
          <p:nvSpPr>
            <p:cNvPr name="TextBox 19" id="19"/>
            <p:cNvSpPr txBox="true"/>
            <p:nvPr/>
          </p:nvSpPr>
          <p:spPr>
            <a:xfrm rot="0">
              <a:off x="0" y="762807"/>
              <a:ext cx="6363493" cy="2523490"/>
            </a:xfrm>
            <a:prstGeom prst="rect">
              <a:avLst/>
            </a:prstGeom>
          </p:spPr>
          <p:txBody>
            <a:bodyPr anchor="t" rtlCol="false" tIns="0" lIns="0" bIns="0" rIns="0">
              <a:spAutoFit/>
            </a:bodyPr>
            <a:lstStyle/>
            <a:p>
              <a:pPr algn="l">
                <a:lnSpc>
                  <a:spcPts val="3840"/>
                </a:lnSpc>
              </a:pPr>
              <a:r>
                <a:rPr lang="en-US" sz="2400">
                  <a:solidFill>
                    <a:srgbClr val="F4EAD2"/>
                  </a:solidFill>
                  <a:latin typeface="Inter"/>
                  <a:ea typeface="Inter"/>
                  <a:cs typeface="Inter"/>
                  <a:sym typeface="Inter"/>
                </a:rPr>
                <a:t>Sebuah upaya untuk melindungi korban dari kegiatan yang membahayakan dan merestorasi mereka kepada keadaan semula</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grpSp>
        <p:nvGrpSpPr>
          <p:cNvPr name="Group 3" id="3"/>
          <p:cNvGrpSpPr/>
          <p:nvPr/>
        </p:nvGrpSpPr>
        <p:grpSpPr>
          <a:xfrm rot="0">
            <a:off x="7779082" y="0"/>
            <a:ext cx="9748450" cy="9568549"/>
            <a:chOff x="0" y="0"/>
            <a:chExt cx="2567493" cy="2520112"/>
          </a:xfrm>
        </p:grpSpPr>
        <p:sp>
          <p:nvSpPr>
            <p:cNvPr name="Freeform 4" id="4"/>
            <p:cNvSpPr/>
            <p:nvPr/>
          </p:nvSpPr>
          <p:spPr>
            <a:xfrm flipH="false" flipV="false" rot="0">
              <a:off x="0" y="0"/>
              <a:ext cx="2567493" cy="2520112"/>
            </a:xfrm>
            <a:custGeom>
              <a:avLst/>
              <a:gdLst/>
              <a:ahLst/>
              <a:cxnLst/>
              <a:rect r="r" b="b" t="t" l="l"/>
              <a:pathLst>
                <a:path h="2520112" w="2567493">
                  <a:moveTo>
                    <a:pt x="0" y="0"/>
                  </a:moveTo>
                  <a:lnTo>
                    <a:pt x="2567493" y="0"/>
                  </a:lnTo>
                  <a:lnTo>
                    <a:pt x="2567493" y="2520112"/>
                  </a:lnTo>
                  <a:lnTo>
                    <a:pt x="0" y="2520112"/>
                  </a:lnTo>
                  <a:close/>
                </a:path>
              </a:pathLst>
            </a:custGeom>
            <a:solidFill>
              <a:srgbClr val="12372A">
                <a:alpha val="80000"/>
              </a:srgbClr>
            </a:solidFill>
          </p:spPr>
        </p:sp>
        <p:sp>
          <p:nvSpPr>
            <p:cNvPr name="TextBox 5" id="5"/>
            <p:cNvSpPr txBox="true"/>
            <p:nvPr/>
          </p:nvSpPr>
          <p:spPr>
            <a:xfrm>
              <a:off x="0" y="-47625"/>
              <a:ext cx="2567493" cy="2567737"/>
            </a:xfrm>
            <a:prstGeom prst="rect">
              <a:avLst/>
            </a:prstGeom>
          </p:spPr>
          <p:txBody>
            <a:bodyPr anchor="ctr" rtlCol="false" tIns="50800" lIns="50800" bIns="50800" rIns="50800"/>
            <a:lstStyle/>
            <a:p>
              <a:pPr algn="ctr">
                <a:lnSpc>
                  <a:spcPts val="3560"/>
                </a:lnSpc>
              </a:pPr>
            </a:p>
          </p:txBody>
        </p:sp>
      </p:grpSp>
      <p:grpSp>
        <p:nvGrpSpPr>
          <p:cNvPr name="Group 6" id="6"/>
          <p:cNvGrpSpPr/>
          <p:nvPr/>
        </p:nvGrpSpPr>
        <p:grpSpPr>
          <a:xfrm rot="0">
            <a:off x="760469" y="1486344"/>
            <a:ext cx="7018613" cy="7314312"/>
            <a:chOff x="0" y="0"/>
            <a:chExt cx="1087367" cy="1133178"/>
          </a:xfrm>
        </p:grpSpPr>
        <p:sp>
          <p:nvSpPr>
            <p:cNvPr name="Freeform 7" id="7"/>
            <p:cNvSpPr/>
            <p:nvPr/>
          </p:nvSpPr>
          <p:spPr>
            <a:xfrm flipH="false" flipV="false" rot="0">
              <a:off x="0" y="0"/>
              <a:ext cx="1087367" cy="1133178"/>
            </a:xfrm>
            <a:custGeom>
              <a:avLst/>
              <a:gdLst/>
              <a:ahLst/>
              <a:cxnLst/>
              <a:rect r="r" b="b" t="t" l="l"/>
              <a:pathLst>
                <a:path h="1133178" w="1087367">
                  <a:moveTo>
                    <a:pt x="0" y="0"/>
                  </a:moveTo>
                  <a:lnTo>
                    <a:pt x="1087367" y="0"/>
                  </a:lnTo>
                  <a:lnTo>
                    <a:pt x="1087367" y="1133178"/>
                  </a:lnTo>
                  <a:lnTo>
                    <a:pt x="0" y="1133178"/>
                  </a:lnTo>
                  <a:close/>
                </a:path>
              </a:pathLst>
            </a:custGeom>
            <a:blipFill>
              <a:blip r:embed="rId3"/>
              <a:stretch>
                <a:fillRect l="-42736" t="0" r="-42736" b="0"/>
              </a:stretch>
            </a:blipFill>
          </p:spPr>
        </p:sp>
      </p:grpSp>
      <p:sp>
        <p:nvSpPr>
          <p:cNvPr name="TextBox 8" id="8"/>
          <p:cNvSpPr txBox="true"/>
          <p:nvPr/>
        </p:nvSpPr>
        <p:spPr>
          <a:xfrm rot="0">
            <a:off x="8461516" y="3091511"/>
            <a:ext cx="8383580" cy="4905375"/>
          </a:xfrm>
          <a:prstGeom prst="rect">
            <a:avLst/>
          </a:prstGeom>
        </p:spPr>
        <p:txBody>
          <a:bodyPr anchor="t" rtlCol="false" tIns="0" lIns="0" bIns="0" rIns="0">
            <a:spAutoFit/>
          </a:bodyPr>
          <a:lstStyle/>
          <a:p>
            <a:pPr algn="l" marL="0" indent="0" lvl="0">
              <a:lnSpc>
                <a:spcPts val="19500"/>
              </a:lnSpc>
            </a:pPr>
            <a:r>
              <a:rPr lang="en-US" b="true" sz="15000" spc="450">
                <a:solidFill>
                  <a:srgbClr val="FFFFFF"/>
                </a:solidFill>
                <a:latin typeface="Open Sauce Bold"/>
                <a:ea typeface="Open Sauce Bold"/>
                <a:cs typeface="Open Sauce Bold"/>
                <a:sym typeface="Open Sauce Bold"/>
              </a:rPr>
              <a:t>TERIMA KASIH</a:t>
            </a:r>
          </a:p>
        </p:txBody>
      </p:sp>
      <p:sp>
        <p:nvSpPr>
          <p:cNvPr name="Freeform 9" id="9"/>
          <p:cNvSpPr/>
          <p:nvPr/>
        </p:nvSpPr>
        <p:spPr>
          <a:xfrm flipH="false" flipV="false" rot="0">
            <a:off x="8461516" y="2610181"/>
            <a:ext cx="1778750" cy="624205"/>
          </a:xfrm>
          <a:custGeom>
            <a:avLst/>
            <a:gdLst/>
            <a:ahLst/>
            <a:cxnLst/>
            <a:rect r="r" b="b" t="t" l="l"/>
            <a:pathLst>
              <a:path h="624205" w="1778750">
                <a:moveTo>
                  <a:pt x="0" y="0"/>
                </a:moveTo>
                <a:lnTo>
                  <a:pt x="1778751" y="0"/>
                </a:lnTo>
                <a:lnTo>
                  <a:pt x="1778751" y="624205"/>
                </a:lnTo>
                <a:lnTo>
                  <a:pt x="0" y="624205"/>
                </a:lnTo>
                <a:lnTo>
                  <a:pt x="0" y="0"/>
                </a:lnTo>
                <a:close/>
              </a:path>
            </a:pathLst>
          </a:custGeom>
          <a:blipFill>
            <a:blip r:embed="rId4"/>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633235"/>
            <a:ext cx="8260659" cy="3027916"/>
            <a:chOff x="0" y="0"/>
            <a:chExt cx="1279792" cy="469103"/>
          </a:xfrm>
        </p:grpSpPr>
        <p:sp>
          <p:nvSpPr>
            <p:cNvPr name="Freeform 3" id="3"/>
            <p:cNvSpPr/>
            <p:nvPr/>
          </p:nvSpPr>
          <p:spPr>
            <a:xfrm flipH="false" flipV="false" rot="0">
              <a:off x="0" y="0"/>
              <a:ext cx="1279792" cy="469103"/>
            </a:xfrm>
            <a:custGeom>
              <a:avLst/>
              <a:gdLst/>
              <a:ahLst/>
              <a:cxnLst/>
              <a:rect r="r" b="b" t="t" l="l"/>
              <a:pathLst>
                <a:path h="469103" w="1279792">
                  <a:moveTo>
                    <a:pt x="0" y="0"/>
                  </a:moveTo>
                  <a:lnTo>
                    <a:pt x="1279792" y="0"/>
                  </a:lnTo>
                  <a:lnTo>
                    <a:pt x="1279792" y="469103"/>
                  </a:lnTo>
                  <a:lnTo>
                    <a:pt x="0" y="469103"/>
                  </a:lnTo>
                  <a:close/>
                </a:path>
              </a:pathLst>
            </a:custGeom>
            <a:blipFill>
              <a:blip r:embed="rId2"/>
              <a:stretch>
                <a:fillRect l="0" t="-40967" r="0" b="-40967"/>
              </a:stretch>
            </a:blipFill>
          </p:spPr>
        </p:sp>
      </p:grpSp>
      <p:grpSp>
        <p:nvGrpSpPr>
          <p:cNvPr name="Group 4" id="4"/>
          <p:cNvGrpSpPr/>
          <p:nvPr/>
        </p:nvGrpSpPr>
        <p:grpSpPr>
          <a:xfrm rot="0">
            <a:off x="0" y="3781057"/>
            <a:ext cx="10644341" cy="6294942"/>
            <a:chOff x="0" y="0"/>
            <a:chExt cx="1607991" cy="950948"/>
          </a:xfrm>
        </p:grpSpPr>
        <p:sp>
          <p:nvSpPr>
            <p:cNvPr name="Freeform 5" id="5"/>
            <p:cNvSpPr/>
            <p:nvPr/>
          </p:nvSpPr>
          <p:spPr>
            <a:xfrm flipH="false" flipV="false" rot="0">
              <a:off x="0" y="0"/>
              <a:ext cx="1607991" cy="950948"/>
            </a:xfrm>
            <a:custGeom>
              <a:avLst/>
              <a:gdLst/>
              <a:ahLst/>
              <a:cxnLst/>
              <a:rect r="r" b="b" t="t" l="l"/>
              <a:pathLst>
                <a:path h="950948" w="1607991">
                  <a:moveTo>
                    <a:pt x="0" y="0"/>
                  </a:moveTo>
                  <a:lnTo>
                    <a:pt x="1607991" y="0"/>
                  </a:lnTo>
                  <a:lnTo>
                    <a:pt x="1607991" y="950948"/>
                  </a:lnTo>
                  <a:lnTo>
                    <a:pt x="0" y="950948"/>
                  </a:lnTo>
                  <a:close/>
                </a:path>
              </a:pathLst>
            </a:custGeom>
            <a:blipFill>
              <a:blip r:embed="rId3"/>
              <a:stretch>
                <a:fillRect l="0" t="-2947" r="0" b="-2947"/>
              </a:stretch>
            </a:blipFill>
          </p:spPr>
        </p:sp>
      </p:grpSp>
      <p:sp>
        <p:nvSpPr>
          <p:cNvPr name="TextBox 6" id="6"/>
          <p:cNvSpPr txBox="true"/>
          <p:nvPr/>
        </p:nvSpPr>
        <p:spPr>
          <a:xfrm rot="0">
            <a:off x="8822157" y="633235"/>
            <a:ext cx="8700284" cy="2419350"/>
          </a:xfrm>
          <a:prstGeom prst="rect">
            <a:avLst/>
          </a:prstGeom>
        </p:spPr>
        <p:txBody>
          <a:bodyPr anchor="t" rtlCol="false" tIns="0" lIns="0" bIns="0" rIns="0">
            <a:spAutoFit/>
          </a:bodyPr>
          <a:lstStyle/>
          <a:p>
            <a:pPr algn="l" marL="0" indent="0" lvl="0">
              <a:lnSpc>
                <a:spcPts val="9599"/>
              </a:lnSpc>
            </a:pPr>
            <a:r>
              <a:rPr lang="en-US" b="true" sz="7999" spc="-327">
                <a:solidFill>
                  <a:srgbClr val="12372A"/>
                </a:solidFill>
                <a:latin typeface="Open Sauce Bold"/>
                <a:ea typeface="Open Sauce Bold"/>
                <a:cs typeface="Open Sauce Bold"/>
                <a:sym typeface="Open Sauce Bold"/>
              </a:rPr>
              <a:t>BATUBARA BARU DARI HUTAN</a:t>
            </a:r>
          </a:p>
        </p:txBody>
      </p:sp>
      <p:sp>
        <p:nvSpPr>
          <p:cNvPr name="TextBox 7" id="7"/>
          <p:cNvSpPr txBox="true"/>
          <p:nvPr/>
        </p:nvSpPr>
        <p:spPr>
          <a:xfrm rot="0">
            <a:off x="11713504" y="3594476"/>
            <a:ext cx="5545796" cy="6048375"/>
          </a:xfrm>
          <a:prstGeom prst="rect">
            <a:avLst/>
          </a:prstGeom>
        </p:spPr>
        <p:txBody>
          <a:bodyPr anchor="t" rtlCol="false" tIns="0" lIns="0" bIns="0" rIns="0">
            <a:spAutoFit/>
          </a:bodyPr>
          <a:lstStyle/>
          <a:p>
            <a:pPr algn="l" marL="647700" indent="-323850" lvl="1">
              <a:lnSpc>
                <a:spcPts val="4350"/>
              </a:lnSpc>
              <a:buFont typeface="Arial"/>
              <a:buChar char="•"/>
            </a:pPr>
            <a:r>
              <a:rPr lang="en-US" sz="3000" spc="6">
                <a:solidFill>
                  <a:srgbClr val="000000"/>
                </a:solidFill>
                <a:latin typeface="Inter Light"/>
                <a:ea typeface="Inter Light"/>
                <a:cs typeface="Inter Light"/>
                <a:sym typeface="Inter Light"/>
              </a:rPr>
              <a:t>Permintaan terhadap wood pellet industri mencapai</a:t>
            </a:r>
            <a:r>
              <a:rPr lang="en-US" b="true" sz="3000" spc="6">
                <a:solidFill>
                  <a:srgbClr val="000000"/>
                </a:solidFill>
                <a:latin typeface="Inter Bold"/>
                <a:ea typeface="Inter Bold"/>
                <a:cs typeface="Inter Bold"/>
                <a:sym typeface="Inter Bold"/>
              </a:rPr>
              <a:t> 14 juta ton di 2017</a:t>
            </a:r>
          </a:p>
          <a:p>
            <a:pPr algn="l" marL="647700" indent="-323850" lvl="1">
              <a:lnSpc>
                <a:spcPts val="4350"/>
              </a:lnSpc>
              <a:buFont typeface="Arial"/>
              <a:buChar char="•"/>
            </a:pPr>
            <a:r>
              <a:rPr lang="en-US" sz="3000" spc="6">
                <a:solidFill>
                  <a:srgbClr val="000000"/>
                </a:solidFill>
                <a:latin typeface="Inter Light"/>
                <a:ea typeface="Inter Light"/>
                <a:cs typeface="Inter Light"/>
                <a:sym typeface="Inter Light"/>
              </a:rPr>
              <a:t>Dalam 10 tahun ke depan, diprediksi permintaan akan meningkat 2 kali lipat, menjadi</a:t>
            </a:r>
            <a:r>
              <a:rPr lang="en-US" b="true" sz="3000" spc="6">
                <a:solidFill>
                  <a:srgbClr val="000000"/>
                </a:solidFill>
                <a:latin typeface="Inter Bold"/>
                <a:ea typeface="Inter Bold"/>
                <a:cs typeface="Inter Bold"/>
                <a:sym typeface="Inter Bold"/>
              </a:rPr>
              <a:t> 36 juta ton</a:t>
            </a:r>
          </a:p>
          <a:p>
            <a:pPr algn="l" marL="647700" indent="-323850" lvl="1">
              <a:lnSpc>
                <a:spcPts val="4350"/>
              </a:lnSpc>
              <a:buFont typeface="Arial"/>
              <a:buChar char="•"/>
            </a:pPr>
            <a:r>
              <a:rPr lang="en-US" sz="3000" spc="6">
                <a:solidFill>
                  <a:srgbClr val="000000"/>
                </a:solidFill>
                <a:latin typeface="Inter Light"/>
                <a:ea typeface="Inter Light"/>
                <a:cs typeface="Inter Light"/>
                <a:sym typeface="Inter Light"/>
              </a:rPr>
              <a:t>Peningkatan permintaan terbesar diperkirakan akan terjadi di </a:t>
            </a:r>
            <a:r>
              <a:rPr lang="en-US" b="true" sz="3000" spc="6">
                <a:solidFill>
                  <a:srgbClr val="000000"/>
                </a:solidFill>
                <a:latin typeface="Inter Bold"/>
                <a:ea typeface="Inter Bold"/>
                <a:cs typeface="Inter Bold"/>
                <a:sym typeface="Inter Bold"/>
              </a:rPr>
              <a:t>Uni Eropa, Jepang dan Korea Selatan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166" r="0" b="-9166"/>
            </a:stretch>
          </a:blipFill>
        </p:spPr>
      </p:sp>
      <p:grpSp>
        <p:nvGrpSpPr>
          <p:cNvPr name="Group 3" id="3"/>
          <p:cNvGrpSpPr/>
          <p:nvPr/>
        </p:nvGrpSpPr>
        <p:grpSpPr>
          <a:xfrm rot="0">
            <a:off x="0" y="1378670"/>
            <a:ext cx="7643659" cy="8219129"/>
            <a:chOff x="0" y="0"/>
            <a:chExt cx="2013145" cy="2164709"/>
          </a:xfrm>
        </p:grpSpPr>
        <p:sp>
          <p:nvSpPr>
            <p:cNvPr name="Freeform 4" id="4"/>
            <p:cNvSpPr/>
            <p:nvPr/>
          </p:nvSpPr>
          <p:spPr>
            <a:xfrm flipH="false" flipV="false" rot="0">
              <a:off x="0" y="0"/>
              <a:ext cx="2013145" cy="2164709"/>
            </a:xfrm>
            <a:custGeom>
              <a:avLst/>
              <a:gdLst/>
              <a:ahLst/>
              <a:cxnLst/>
              <a:rect r="r" b="b" t="t" l="l"/>
              <a:pathLst>
                <a:path h="2164709" w="2013145">
                  <a:moveTo>
                    <a:pt x="0" y="0"/>
                  </a:moveTo>
                  <a:lnTo>
                    <a:pt x="2013145" y="0"/>
                  </a:lnTo>
                  <a:lnTo>
                    <a:pt x="2013145" y="2164709"/>
                  </a:lnTo>
                  <a:lnTo>
                    <a:pt x="0" y="2164709"/>
                  </a:lnTo>
                  <a:close/>
                </a:path>
              </a:pathLst>
            </a:custGeom>
            <a:solidFill>
              <a:srgbClr val="12372A">
                <a:alpha val="80000"/>
              </a:srgbClr>
            </a:solidFill>
          </p:spPr>
        </p:sp>
        <p:sp>
          <p:nvSpPr>
            <p:cNvPr name="TextBox 5" id="5"/>
            <p:cNvSpPr txBox="true"/>
            <p:nvPr/>
          </p:nvSpPr>
          <p:spPr>
            <a:xfrm>
              <a:off x="0" y="-47625"/>
              <a:ext cx="2013145" cy="2212334"/>
            </a:xfrm>
            <a:prstGeom prst="rect">
              <a:avLst/>
            </a:prstGeom>
          </p:spPr>
          <p:txBody>
            <a:bodyPr anchor="ctr" rtlCol="false" tIns="50800" lIns="50800" bIns="50800" rIns="50800"/>
            <a:lstStyle/>
            <a:p>
              <a:pPr algn="ctr">
                <a:lnSpc>
                  <a:spcPts val="3560"/>
                </a:lnSpc>
              </a:pPr>
            </a:p>
          </p:txBody>
        </p:sp>
      </p:grpSp>
      <p:grpSp>
        <p:nvGrpSpPr>
          <p:cNvPr name="Group 6" id="6"/>
          <p:cNvGrpSpPr/>
          <p:nvPr/>
        </p:nvGrpSpPr>
        <p:grpSpPr>
          <a:xfrm rot="0">
            <a:off x="7643659" y="1996029"/>
            <a:ext cx="10644341" cy="6294942"/>
            <a:chOff x="0" y="0"/>
            <a:chExt cx="1607991" cy="950948"/>
          </a:xfrm>
        </p:grpSpPr>
        <p:sp>
          <p:nvSpPr>
            <p:cNvPr name="Freeform 7" id="7"/>
            <p:cNvSpPr/>
            <p:nvPr/>
          </p:nvSpPr>
          <p:spPr>
            <a:xfrm flipH="false" flipV="false" rot="0">
              <a:off x="0" y="0"/>
              <a:ext cx="1607991" cy="950948"/>
            </a:xfrm>
            <a:custGeom>
              <a:avLst/>
              <a:gdLst/>
              <a:ahLst/>
              <a:cxnLst/>
              <a:rect r="r" b="b" t="t" l="l"/>
              <a:pathLst>
                <a:path h="950948" w="1607991">
                  <a:moveTo>
                    <a:pt x="0" y="0"/>
                  </a:moveTo>
                  <a:lnTo>
                    <a:pt x="1607991" y="0"/>
                  </a:lnTo>
                  <a:lnTo>
                    <a:pt x="1607991" y="950948"/>
                  </a:lnTo>
                  <a:lnTo>
                    <a:pt x="0" y="950948"/>
                  </a:lnTo>
                  <a:close/>
                </a:path>
              </a:pathLst>
            </a:custGeom>
            <a:blipFill>
              <a:blip r:embed="rId3"/>
              <a:stretch>
                <a:fillRect l="0" t="-3769" r="0" b="-1913"/>
              </a:stretch>
            </a:blipFill>
          </p:spPr>
        </p:sp>
      </p:grpSp>
      <p:sp>
        <p:nvSpPr>
          <p:cNvPr name="TextBox 8" id="8"/>
          <p:cNvSpPr txBox="true"/>
          <p:nvPr/>
        </p:nvSpPr>
        <p:spPr>
          <a:xfrm rot="0">
            <a:off x="195028" y="80101"/>
            <a:ext cx="6731631" cy="1298569"/>
          </a:xfrm>
          <a:prstGeom prst="rect">
            <a:avLst/>
          </a:prstGeom>
        </p:spPr>
        <p:txBody>
          <a:bodyPr anchor="t" rtlCol="false" tIns="0" lIns="0" bIns="0" rIns="0">
            <a:spAutoFit/>
          </a:bodyPr>
          <a:lstStyle/>
          <a:p>
            <a:pPr algn="l" marL="0" indent="0" lvl="0">
              <a:lnSpc>
                <a:spcPts val="10400"/>
              </a:lnSpc>
            </a:pPr>
            <a:r>
              <a:rPr lang="en-US" b="true" sz="8000" spc="240">
                <a:solidFill>
                  <a:srgbClr val="12372A"/>
                </a:solidFill>
                <a:latin typeface="Open Sauce Bold"/>
                <a:ea typeface="Open Sauce Bold"/>
                <a:cs typeface="Open Sauce Bold"/>
                <a:sym typeface="Open Sauce Bold"/>
              </a:rPr>
              <a:t>TEMUAN</a:t>
            </a:r>
          </a:p>
        </p:txBody>
      </p:sp>
      <p:sp>
        <p:nvSpPr>
          <p:cNvPr name="TextBox 9" id="9"/>
          <p:cNvSpPr txBox="true"/>
          <p:nvPr/>
        </p:nvSpPr>
        <p:spPr>
          <a:xfrm rot="0">
            <a:off x="195028" y="1697355"/>
            <a:ext cx="7079612" cy="7560945"/>
          </a:xfrm>
          <a:prstGeom prst="rect">
            <a:avLst/>
          </a:prstGeom>
        </p:spPr>
        <p:txBody>
          <a:bodyPr anchor="t" rtlCol="false" tIns="0" lIns="0" bIns="0" rIns="0">
            <a:spAutoFit/>
          </a:bodyPr>
          <a:lstStyle/>
          <a:p>
            <a:pPr algn="l" marL="453392" indent="-226696" lvl="1">
              <a:lnSpc>
                <a:spcPts val="3360"/>
              </a:lnSpc>
              <a:buFont typeface="Arial"/>
              <a:buChar char="•"/>
            </a:pPr>
            <a:r>
              <a:rPr lang="en-US" sz="2100" spc="210">
                <a:solidFill>
                  <a:srgbClr val="FFFFFF"/>
                </a:solidFill>
                <a:latin typeface="Gill Sans Light"/>
                <a:ea typeface="Gill Sans Light"/>
                <a:cs typeface="Gill Sans Light"/>
                <a:sym typeface="Gill Sans Light"/>
              </a:rPr>
              <a:t>Proyeksinya, suplai dan permintaan global terhadap biomassa dari hutan meningkat </a:t>
            </a:r>
            <a:r>
              <a:rPr lang="en-US" b="true" sz="2100" spc="210">
                <a:solidFill>
                  <a:srgbClr val="FFFFFF"/>
                </a:solidFill>
                <a:latin typeface="Gill Sans Bold"/>
                <a:ea typeface="Gill Sans Bold"/>
                <a:cs typeface="Gill Sans Bold"/>
                <a:sym typeface="Gill Sans Bold"/>
              </a:rPr>
              <a:t>hingga 250%</a:t>
            </a:r>
            <a:r>
              <a:rPr lang="en-US" sz="2100" spc="210">
                <a:solidFill>
                  <a:srgbClr val="FFFFFF"/>
                </a:solidFill>
                <a:latin typeface="Gill Sans Light"/>
                <a:ea typeface="Gill Sans Light"/>
                <a:cs typeface="Gill Sans Light"/>
                <a:sym typeface="Gill Sans Light"/>
              </a:rPr>
              <a:t> selama 1 dekade ke depan </a:t>
            </a:r>
          </a:p>
          <a:p>
            <a:pPr algn="l" marL="453392" indent="-226696" lvl="1">
              <a:lnSpc>
                <a:spcPts val="3360"/>
              </a:lnSpc>
              <a:buFont typeface="Arial"/>
              <a:buChar char="•"/>
            </a:pPr>
            <a:r>
              <a:rPr lang="en-US" b="true" sz="2100" spc="210">
                <a:solidFill>
                  <a:srgbClr val="FFFFFF"/>
                </a:solidFill>
                <a:latin typeface="Gill Sans Bold"/>
                <a:ea typeface="Gill Sans Bold"/>
                <a:cs typeface="Gill Sans Bold"/>
                <a:sym typeface="Gill Sans Bold"/>
              </a:rPr>
              <a:t>Biomassa dari hutan mendominasi produksi RE</a:t>
            </a:r>
            <a:r>
              <a:rPr lang="en-US" sz="2100" spc="210">
                <a:solidFill>
                  <a:srgbClr val="FFFFFF"/>
                </a:solidFill>
                <a:latin typeface="Gill Sans Light"/>
                <a:ea typeface="Gill Sans Light"/>
                <a:cs typeface="Gill Sans Light"/>
                <a:sym typeface="Gill Sans Light"/>
              </a:rPr>
              <a:t>, mengalahkan angin dan surya, termasuk mengalahkan jenis energi lain dalam hal subsidi</a:t>
            </a:r>
          </a:p>
          <a:p>
            <a:pPr algn="l" marL="453392" indent="-226696" lvl="1">
              <a:lnSpc>
                <a:spcPts val="3360"/>
              </a:lnSpc>
              <a:buFont typeface="Arial"/>
              <a:buChar char="•"/>
            </a:pPr>
            <a:r>
              <a:rPr lang="en-US" b="true" sz="2100" spc="210">
                <a:solidFill>
                  <a:srgbClr val="FFFFFF"/>
                </a:solidFill>
                <a:latin typeface="Gill Sans Bold"/>
                <a:ea typeface="Gill Sans Bold"/>
                <a:cs typeface="Gill Sans Bold"/>
                <a:sym typeface="Gill Sans Bold"/>
              </a:rPr>
              <a:t>Asia akan mengikuti kesalahan Eropa dan US</a:t>
            </a:r>
            <a:r>
              <a:rPr lang="en-US" sz="2100" spc="210">
                <a:solidFill>
                  <a:srgbClr val="FFFFFF"/>
                </a:solidFill>
                <a:latin typeface="Gill Sans Light"/>
                <a:ea typeface="Gill Sans Light"/>
                <a:cs typeface="Gill Sans Light"/>
                <a:sym typeface="Gill Sans Light"/>
              </a:rPr>
              <a:t> dalam pengembangan bioenergi dengan mendorong pembangkit biomassa skala besar. Jepang dan Korea Selatan terutama, mengikuti langkah Eropa dalam hal subsidi biomassa. </a:t>
            </a:r>
          </a:p>
          <a:p>
            <a:pPr algn="l" marL="453392" indent="-226696" lvl="1">
              <a:lnSpc>
                <a:spcPts val="3360"/>
              </a:lnSpc>
              <a:buFont typeface="Arial"/>
              <a:buChar char="•"/>
            </a:pPr>
            <a:r>
              <a:rPr lang="en-US" sz="2100" spc="210">
                <a:solidFill>
                  <a:srgbClr val="FFFFFF"/>
                </a:solidFill>
                <a:latin typeface="Gill Sans Light"/>
                <a:ea typeface="Gill Sans Light"/>
                <a:cs typeface="Gill Sans Light"/>
                <a:sym typeface="Gill Sans Light"/>
              </a:rPr>
              <a:t>Mayoritas feedstock biomassa diprediksi akan datang dari hutan-hutan negara berkembang (Indonesia, Vietnam, Brazil). Memungkinkan </a:t>
            </a:r>
            <a:r>
              <a:rPr lang="en-US" b="true" sz="2100" spc="210">
                <a:solidFill>
                  <a:srgbClr val="FFFFFF"/>
                </a:solidFill>
                <a:latin typeface="Gill Sans Bold"/>
                <a:ea typeface="Gill Sans Bold"/>
                <a:cs typeface="Gill Sans Bold"/>
                <a:sym typeface="Gill Sans Bold"/>
              </a:rPr>
              <a:t>deforestasi besar-besaran di negara global south,</a:t>
            </a:r>
            <a:r>
              <a:rPr lang="en-US" sz="2100" spc="210">
                <a:solidFill>
                  <a:srgbClr val="FFFFFF"/>
                </a:solidFill>
                <a:latin typeface="Gill Sans Light"/>
                <a:ea typeface="Gill Sans Light"/>
                <a:cs typeface="Gill Sans Light"/>
                <a:sym typeface="Gill Sans Light"/>
              </a:rPr>
              <a:t> termasuk penghancuran biodiversitas di dalamnya. Kontradiktif terhadap komitmen iklim Internasional.</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69179" y="1066938"/>
            <a:ext cx="7874821" cy="4284207"/>
            <a:chOff x="0" y="0"/>
            <a:chExt cx="1494012" cy="812800"/>
          </a:xfrm>
        </p:grpSpPr>
        <p:sp>
          <p:nvSpPr>
            <p:cNvPr name="Freeform 3" id="3"/>
            <p:cNvSpPr/>
            <p:nvPr/>
          </p:nvSpPr>
          <p:spPr>
            <a:xfrm flipH="false" flipV="false" rot="0">
              <a:off x="0" y="0"/>
              <a:ext cx="1494012" cy="812800"/>
            </a:xfrm>
            <a:custGeom>
              <a:avLst/>
              <a:gdLst/>
              <a:ahLst/>
              <a:cxnLst/>
              <a:rect r="r" b="b" t="t" l="l"/>
              <a:pathLst>
                <a:path h="812800" w="1494012">
                  <a:moveTo>
                    <a:pt x="22612" y="0"/>
                  </a:moveTo>
                  <a:lnTo>
                    <a:pt x="1471400" y="0"/>
                  </a:lnTo>
                  <a:cubicBezTo>
                    <a:pt x="1477397" y="0"/>
                    <a:pt x="1483148" y="2382"/>
                    <a:pt x="1487389" y="6623"/>
                  </a:cubicBezTo>
                  <a:cubicBezTo>
                    <a:pt x="1491629" y="10863"/>
                    <a:pt x="1494012" y="16615"/>
                    <a:pt x="1494012" y="22612"/>
                  </a:cubicBezTo>
                  <a:lnTo>
                    <a:pt x="1494012" y="790188"/>
                  </a:lnTo>
                  <a:cubicBezTo>
                    <a:pt x="1494012" y="796185"/>
                    <a:pt x="1491629" y="801937"/>
                    <a:pt x="1487389" y="806177"/>
                  </a:cubicBezTo>
                  <a:cubicBezTo>
                    <a:pt x="1483148" y="810418"/>
                    <a:pt x="1477397" y="812800"/>
                    <a:pt x="1471400" y="812800"/>
                  </a:cubicBezTo>
                  <a:lnTo>
                    <a:pt x="22612" y="812800"/>
                  </a:lnTo>
                  <a:cubicBezTo>
                    <a:pt x="16615" y="812800"/>
                    <a:pt x="10863" y="810418"/>
                    <a:pt x="6623" y="806177"/>
                  </a:cubicBezTo>
                  <a:cubicBezTo>
                    <a:pt x="2382" y="801937"/>
                    <a:pt x="0" y="796185"/>
                    <a:pt x="0" y="790188"/>
                  </a:cubicBezTo>
                  <a:lnTo>
                    <a:pt x="0" y="22612"/>
                  </a:lnTo>
                  <a:cubicBezTo>
                    <a:pt x="0" y="16615"/>
                    <a:pt x="2382" y="10863"/>
                    <a:pt x="6623" y="6623"/>
                  </a:cubicBezTo>
                  <a:cubicBezTo>
                    <a:pt x="10863" y="2382"/>
                    <a:pt x="16615" y="0"/>
                    <a:pt x="22612" y="0"/>
                  </a:cubicBezTo>
                  <a:close/>
                </a:path>
              </a:pathLst>
            </a:custGeom>
            <a:blipFill>
              <a:blip r:embed="rId2"/>
              <a:stretch>
                <a:fillRect l="0" t="-11158" r="0" b="-11158"/>
              </a:stretch>
            </a:blipFill>
          </p:spPr>
        </p:sp>
      </p:grpSp>
      <p:grpSp>
        <p:nvGrpSpPr>
          <p:cNvPr name="Group 4" id="4"/>
          <p:cNvGrpSpPr/>
          <p:nvPr/>
        </p:nvGrpSpPr>
        <p:grpSpPr>
          <a:xfrm rot="0">
            <a:off x="9144000" y="1028700"/>
            <a:ext cx="7874821" cy="4284207"/>
            <a:chOff x="0" y="0"/>
            <a:chExt cx="1494012" cy="812800"/>
          </a:xfrm>
        </p:grpSpPr>
        <p:sp>
          <p:nvSpPr>
            <p:cNvPr name="Freeform 5" id="5"/>
            <p:cNvSpPr/>
            <p:nvPr/>
          </p:nvSpPr>
          <p:spPr>
            <a:xfrm flipH="false" flipV="false" rot="0">
              <a:off x="0" y="0"/>
              <a:ext cx="1494012" cy="812800"/>
            </a:xfrm>
            <a:custGeom>
              <a:avLst/>
              <a:gdLst/>
              <a:ahLst/>
              <a:cxnLst/>
              <a:rect r="r" b="b" t="t" l="l"/>
              <a:pathLst>
                <a:path h="812800" w="1494012">
                  <a:moveTo>
                    <a:pt x="22612" y="0"/>
                  </a:moveTo>
                  <a:lnTo>
                    <a:pt x="1471400" y="0"/>
                  </a:lnTo>
                  <a:cubicBezTo>
                    <a:pt x="1477397" y="0"/>
                    <a:pt x="1483148" y="2382"/>
                    <a:pt x="1487389" y="6623"/>
                  </a:cubicBezTo>
                  <a:cubicBezTo>
                    <a:pt x="1491629" y="10863"/>
                    <a:pt x="1494012" y="16615"/>
                    <a:pt x="1494012" y="22612"/>
                  </a:cubicBezTo>
                  <a:lnTo>
                    <a:pt x="1494012" y="790188"/>
                  </a:lnTo>
                  <a:cubicBezTo>
                    <a:pt x="1494012" y="796185"/>
                    <a:pt x="1491629" y="801937"/>
                    <a:pt x="1487389" y="806177"/>
                  </a:cubicBezTo>
                  <a:cubicBezTo>
                    <a:pt x="1483148" y="810418"/>
                    <a:pt x="1477397" y="812800"/>
                    <a:pt x="1471400" y="812800"/>
                  </a:cubicBezTo>
                  <a:lnTo>
                    <a:pt x="22612" y="812800"/>
                  </a:lnTo>
                  <a:cubicBezTo>
                    <a:pt x="16615" y="812800"/>
                    <a:pt x="10863" y="810418"/>
                    <a:pt x="6623" y="806177"/>
                  </a:cubicBezTo>
                  <a:cubicBezTo>
                    <a:pt x="2382" y="801937"/>
                    <a:pt x="0" y="796185"/>
                    <a:pt x="0" y="790188"/>
                  </a:cubicBezTo>
                  <a:lnTo>
                    <a:pt x="0" y="22612"/>
                  </a:lnTo>
                  <a:cubicBezTo>
                    <a:pt x="0" y="16615"/>
                    <a:pt x="2382" y="10863"/>
                    <a:pt x="6623" y="6623"/>
                  </a:cubicBezTo>
                  <a:cubicBezTo>
                    <a:pt x="10863" y="2382"/>
                    <a:pt x="16615" y="0"/>
                    <a:pt x="22612" y="0"/>
                  </a:cubicBezTo>
                  <a:close/>
                </a:path>
              </a:pathLst>
            </a:custGeom>
            <a:blipFill>
              <a:blip r:embed="rId3"/>
              <a:stretch>
                <a:fillRect l="0" t="-51550" r="0" b="-32259"/>
              </a:stretch>
            </a:blipFill>
          </p:spPr>
        </p:sp>
      </p:grpSp>
      <p:grpSp>
        <p:nvGrpSpPr>
          <p:cNvPr name="Group 6" id="6"/>
          <p:cNvGrpSpPr/>
          <p:nvPr/>
        </p:nvGrpSpPr>
        <p:grpSpPr>
          <a:xfrm rot="0">
            <a:off x="1269179" y="5281339"/>
            <a:ext cx="15749643" cy="4803544"/>
            <a:chOff x="0" y="0"/>
            <a:chExt cx="4148054" cy="1265131"/>
          </a:xfrm>
        </p:grpSpPr>
        <p:sp>
          <p:nvSpPr>
            <p:cNvPr name="Freeform 7" id="7"/>
            <p:cNvSpPr/>
            <p:nvPr/>
          </p:nvSpPr>
          <p:spPr>
            <a:xfrm flipH="false" flipV="false" rot="0">
              <a:off x="0" y="0"/>
              <a:ext cx="4148054" cy="1265131"/>
            </a:xfrm>
            <a:custGeom>
              <a:avLst/>
              <a:gdLst/>
              <a:ahLst/>
              <a:cxnLst/>
              <a:rect r="r" b="b" t="t" l="l"/>
              <a:pathLst>
                <a:path h="1265131" w="4148054">
                  <a:moveTo>
                    <a:pt x="0" y="0"/>
                  </a:moveTo>
                  <a:lnTo>
                    <a:pt x="4148054" y="0"/>
                  </a:lnTo>
                  <a:lnTo>
                    <a:pt x="4148054" y="1265131"/>
                  </a:lnTo>
                  <a:lnTo>
                    <a:pt x="0" y="1265131"/>
                  </a:lnTo>
                  <a:close/>
                </a:path>
              </a:pathLst>
            </a:custGeom>
            <a:solidFill>
              <a:srgbClr val="436850">
                <a:alpha val="94902"/>
              </a:srgbClr>
            </a:solidFill>
          </p:spPr>
        </p:sp>
        <p:sp>
          <p:nvSpPr>
            <p:cNvPr name="TextBox 8" id="8"/>
            <p:cNvSpPr txBox="true"/>
            <p:nvPr/>
          </p:nvSpPr>
          <p:spPr>
            <a:xfrm>
              <a:off x="0" y="-47625"/>
              <a:ext cx="4148054" cy="1312756"/>
            </a:xfrm>
            <a:prstGeom prst="rect">
              <a:avLst/>
            </a:prstGeom>
          </p:spPr>
          <p:txBody>
            <a:bodyPr anchor="ctr" rtlCol="false" tIns="50800" lIns="50800" bIns="50800" rIns="50800"/>
            <a:lstStyle/>
            <a:p>
              <a:pPr algn="ctr">
                <a:lnSpc>
                  <a:spcPts val="3560"/>
                </a:lnSpc>
              </a:pPr>
            </a:p>
          </p:txBody>
        </p:sp>
      </p:grpSp>
      <p:sp>
        <p:nvSpPr>
          <p:cNvPr name="AutoShape 9" id="9"/>
          <p:cNvSpPr/>
          <p:nvPr/>
        </p:nvSpPr>
        <p:spPr>
          <a:xfrm>
            <a:off x="9144000" y="5903304"/>
            <a:ext cx="0" cy="3562641"/>
          </a:xfrm>
          <a:prstGeom prst="line">
            <a:avLst/>
          </a:prstGeom>
          <a:ln cap="flat" w="38100">
            <a:solidFill>
              <a:srgbClr val="FBFADA"/>
            </a:solidFill>
            <a:prstDash val="solid"/>
            <a:headEnd type="none" len="sm" w="sm"/>
            <a:tailEnd type="none" len="sm" w="sm"/>
          </a:ln>
        </p:spPr>
      </p:sp>
      <p:sp>
        <p:nvSpPr>
          <p:cNvPr name="Freeform 10" id="10"/>
          <p:cNvSpPr/>
          <p:nvPr/>
        </p:nvSpPr>
        <p:spPr>
          <a:xfrm flipH="false" flipV="false" rot="0">
            <a:off x="27902" y="0"/>
            <a:ext cx="1778750" cy="624205"/>
          </a:xfrm>
          <a:custGeom>
            <a:avLst/>
            <a:gdLst/>
            <a:ahLst/>
            <a:cxnLst/>
            <a:rect r="r" b="b" t="t" l="l"/>
            <a:pathLst>
              <a:path h="624205" w="1778750">
                <a:moveTo>
                  <a:pt x="0" y="0"/>
                </a:moveTo>
                <a:lnTo>
                  <a:pt x="1778751" y="0"/>
                </a:lnTo>
                <a:lnTo>
                  <a:pt x="1778751" y="624205"/>
                </a:lnTo>
                <a:lnTo>
                  <a:pt x="0" y="624205"/>
                </a:lnTo>
                <a:lnTo>
                  <a:pt x="0" y="0"/>
                </a:lnTo>
                <a:close/>
              </a:path>
            </a:pathLst>
          </a:custGeom>
          <a:blipFill>
            <a:blip r:embed="rId4"/>
            <a:stretch>
              <a:fillRect l="0" t="0" r="0" b="0"/>
            </a:stretch>
          </a:blipFill>
        </p:spPr>
      </p:sp>
      <p:sp>
        <p:nvSpPr>
          <p:cNvPr name="TextBox 11" id="11"/>
          <p:cNvSpPr txBox="true"/>
          <p:nvPr/>
        </p:nvSpPr>
        <p:spPr>
          <a:xfrm rot="0">
            <a:off x="2623696" y="189230"/>
            <a:ext cx="13040608" cy="812800"/>
          </a:xfrm>
          <a:prstGeom prst="rect">
            <a:avLst/>
          </a:prstGeom>
        </p:spPr>
        <p:txBody>
          <a:bodyPr anchor="t" rtlCol="false" tIns="0" lIns="0" bIns="0" rIns="0">
            <a:spAutoFit/>
          </a:bodyPr>
          <a:lstStyle/>
          <a:p>
            <a:pPr algn="ctr" marL="0" indent="0" lvl="0">
              <a:lnSpc>
                <a:spcPts val="6500"/>
              </a:lnSpc>
            </a:pPr>
            <a:r>
              <a:rPr lang="en-US" b="true" sz="5000" spc="150">
                <a:solidFill>
                  <a:srgbClr val="436850"/>
                </a:solidFill>
                <a:latin typeface="Open Sauce Bold"/>
                <a:ea typeface="Open Sauce Bold"/>
                <a:cs typeface="Open Sauce Bold"/>
                <a:sym typeface="Open Sauce Bold"/>
              </a:rPr>
              <a:t>APA YANG TERJADI DI EROPA DAN US?</a:t>
            </a:r>
          </a:p>
        </p:txBody>
      </p:sp>
      <p:sp>
        <p:nvSpPr>
          <p:cNvPr name="TextBox 12" id="12"/>
          <p:cNvSpPr txBox="true"/>
          <p:nvPr/>
        </p:nvSpPr>
        <p:spPr>
          <a:xfrm rot="0">
            <a:off x="1806653" y="5940171"/>
            <a:ext cx="6787982" cy="3789045"/>
          </a:xfrm>
          <a:prstGeom prst="rect">
            <a:avLst/>
          </a:prstGeom>
        </p:spPr>
        <p:txBody>
          <a:bodyPr anchor="t" rtlCol="false" tIns="0" lIns="0" bIns="0" rIns="0">
            <a:spAutoFit/>
          </a:bodyPr>
          <a:lstStyle/>
          <a:p>
            <a:pPr algn="l" marL="0" indent="0" lvl="0">
              <a:lnSpc>
                <a:spcPts val="3360"/>
              </a:lnSpc>
            </a:pPr>
            <a:r>
              <a:rPr lang="en-US" sz="2100" spc="210">
                <a:solidFill>
                  <a:srgbClr val="FFFFFF"/>
                </a:solidFill>
                <a:latin typeface="Gill Sans Light"/>
                <a:ea typeface="Gill Sans Light"/>
                <a:cs typeface="Gill Sans Light"/>
                <a:sym typeface="Gill Sans Light"/>
              </a:rPr>
              <a:t>Drax, pembangkit biomassa terbesar di Inggris, mendapatkan subsidi sebesar 832 juta poundsterling pada 2020 dan 893 juta poundsterling pada 2021 (17,48 triliun rupiah dan 18,76 triliun rupiah) untuk membakar biomassa kayu dari hutan. Setara dengan 2 juta poundsterling atau 42 miliar rupiah sehari dari subsidi pemerintah. Namun Drax kini mendapat sorotan akibat deforestasi, emisi, dan keluhan keras akibat polusi dari masyarakat di sekitar pembangkit.</a:t>
            </a:r>
          </a:p>
        </p:txBody>
      </p:sp>
      <p:sp>
        <p:nvSpPr>
          <p:cNvPr name="TextBox 13" id="13"/>
          <p:cNvSpPr txBox="true"/>
          <p:nvPr/>
        </p:nvSpPr>
        <p:spPr>
          <a:xfrm rot="0">
            <a:off x="9610725" y="5940171"/>
            <a:ext cx="7060116" cy="3789045"/>
          </a:xfrm>
          <a:prstGeom prst="rect">
            <a:avLst/>
          </a:prstGeom>
        </p:spPr>
        <p:txBody>
          <a:bodyPr anchor="t" rtlCol="false" tIns="0" lIns="0" bIns="0" rIns="0">
            <a:spAutoFit/>
          </a:bodyPr>
          <a:lstStyle/>
          <a:p>
            <a:pPr algn="l" marL="453392" indent="-226696" lvl="1">
              <a:lnSpc>
                <a:spcPts val="3360"/>
              </a:lnSpc>
              <a:buFont typeface="Arial"/>
              <a:buChar char="•"/>
            </a:pPr>
            <a:r>
              <a:rPr lang="en-US" sz="2100" spc="210">
                <a:solidFill>
                  <a:srgbClr val="FFFFFF"/>
                </a:solidFill>
                <a:latin typeface="Gill Sans Light"/>
                <a:ea typeface="Gill Sans Light"/>
                <a:cs typeface="Gill Sans Light"/>
                <a:sym typeface="Gill Sans Light"/>
              </a:rPr>
              <a:t>Enviva adalah produsen wood pellet terbesar di dunia yang beroperasi sejak 2004. </a:t>
            </a:r>
          </a:p>
          <a:p>
            <a:pPr algn="l" marL="0" indent="0" lvl="0">
              <a:lnSpc>
                <a:spcPts val="3360"/>
              </a:lnSpc>
            </a:pPr>
            <a:r>
              <a:rPr lang="en-US" sz="2100" spc="210">
                <a:solidFill>
                  <a:srgbClr val="FFFFFF"/>
                </a:solidFill>
                <a:latin typeface="Gill Sans Light"/>
                <a:ea typeface="Gill Sans Light"/>
                <a:cs typeface="Gill Sans Light"/>
                <a:sym typeface="Gill Sans Light"/>
              </a:rPr>
              <a:t>Pada 2024, Enviva mengajukan petisi kebangkrutan ke Pengadilan Kebangkrutan US dengan harapan dapat merestrukturisasi hutangnya yang berjumlah 1 miliar USD atau 16,2 miliar rupiah. Kebrangkutan ini terjadi akibat akumulasi dari kebohongan mengenai suplai kayu yang bukan berasal dari limbah, melainkan dari kayu-kayu utuh hutan alam, </a:t>
            </a:r>
          </a:p>
        </p:txBody>
      </p:sp>
      <p:sp>
        <p:nvSpPr>
          <p:cNvPr name="TextBox 14" id="14"/>
          <p:cNvSpPr txBox="true"/>
          <p:nvPr/>
        </p:nvSpPr>
        <p:spPr>
          <a:xfrm rot="0">
            <a:off x="1806653" y="5341482"/>
            <a:ext cx="6548745" cy="544195"/>
          </a:xfrm>
          <a:prstGeom prst="rect">
            <a:avLst/>
          </a:prstGeom>
        </p:spPr>
        <p:txBody>
          <a:bodyPr anchor="t" rtlCol="false" tIns="0" lIns="0" bIns="0" rIns="0">
            <a:spAutoFit/>
          </a:bodyPr>
          <a:lstStyle/>
          <a:p>
            <a:pPr algn="l" marL="0" indent="0" lvl="0">
              <a:lnSpc>
                <a:spcPts val="4159"/>
              </a:lnSpc>
            </a:pPr>
            <a:r>
              <a:rPr lang="en-US" b="true" sz="2599" spc="259">
                <a:solidFill>
                  <a:srgbClr val="FBFADA"/>
                </a:solidFill>
                <a:latin typeface="Gill Sans Bold"/>
                <a:ea typeface="Gill Sans Bold"/>
                <a:cs typeface="Gill Sans Bold"/>
                <a:sym typeface="Gill Sans Bold"/>
              </a:rPr>
              <a:t>Drax</a:t>
            </a:r>
          </a:p>
        </p:txBody>
      </p:sp>
      <p:sp>
        <p:nvSpPr>
          <p:cNvPr name="TextBox 15" id="15"/>
          <p:cNvSpPr txBox="true"/>
          <p:nvPr/>
        </p:nvSpPr>
        <p:spPr>
          <a:xfrm rot="0">
            <a:off x="9610725" y="5341482"/>
            <a:ext cx="6548745" cy="544195"/>
          </a:xfrm>
          <a:prstGeom prst="rect">
            <a:avLst/>
          </a:prstGeom>
        </p:spPr>
        <p:txBody>
          <a:bodyPr anchor="t" rtlCol="false" tIns="0" lIns="0" bIns="0" rIns="0">
            <a:spAutoFit/>
          </a:bodyPr>
          <a:lstStyle/>
          <a:p>
            <a:pPr algn="l" marL="0" indent="0" lvl="0">
              <a:lnSpc>
                <a:spcPts val="4159"/>
              </a:lnSpc>
            </a:pPr>
            <a:r>
              <a:rPr lang="en-US" b="true" sz="2599" spc="259">
                <a:solidFill>
                  <a:srgbClr val="FBFADA"/>
                </a:solidFill>
                <a:latin typeface="Gill Sans Bold"/>
                <a:ea typeface="Gill Sans Bold"/>
                <a:cs typeface="Gill Sans Bold"/>
                <a:sym typeface="Gill Sans Bold"/>
              </a:rPr>
              <a:t>Enviva</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30714" y="4954101"/>
            <a:ext cx="9371045" cy="3243897"/>
            <a:chOff x="0" y="0"/>
            <a:chExt cx="1346550" cy="466124"/>
          </a:xfrm>
        </p:grpSpPr>
        <p:sp>
          <p:nvSpPr>
            <p:cNvPr name="Freeform 3" id="3"/>
            <p:cNvSpPr/>
            <p:nvPr/>
          </p:nvSpPr>
          <p:spPr>
            <a:xfrm flipH="false" flipV="false" rot="0">
              <a:off x="0" y="0"/>
              <a:ext cx="1346550" cy="466124"/>
            </a:xfrm>
            <a:custGeom>
              <a:avLst/>
              <a:gdLst/>
              <a:ahLst/>
              <a:cxnLst/>
              <a:rect r="r" b="b" t="t" l="l"/>
              <a:pathLst>
                <a:path h="466124" w="1346550">
                  <a:moveTo>
                    <a:pt x="0" y="0"/>
                  </a:moveTo>
                  <a:lnTo>
                    <a:pt x="1346550" y="0"/>
                  </a:lnTo>
                  <a:lnTo>
                    <a:pt x="1346550" y="466124"/>
                  </a:lnTo>
                  <a:lnTo>
                    <a:pt x="0" y="466124"/>
                  </a:lnTo>
                  <a:close/>
                </a:path>
              </a:pathLst>
            </a:custGeom>
            <a:blipFill>
              <a:blip r:embed="rId2"/>
              <a:stretch>
                <a:fillRect l="0" t="-33585" r="0" b="-59062"/>
              </a:stretch>
            </a:blipFill>
          </p:spPr>
        </p:sp>
      </p:grpSp>
      <p:sp>
        <p:nvSpPr>
          <p:cNvPr name="Freeform 4" id="4"/>
          <p:cNvSpPr/>
          <p:nvPr/>
        </p:nvSpPr>
        <p:spPr>
          <a:xfrm flipH="false" flipV="false" rot="0">
            <a:off x="27902" y="0"/>
            <a:ext cx="1778750" cy="624205"/>
          </a:xfrm>
          <a:custGeom>
            <a:avLst/>
            <a:gdLst/>
            <a:ahLst/>
            <a:cxnLst/>
            <a:rect r="r" b="b" t="t" l="l"/>
            <a:pathLst>
              <a:path h="624205" w="1778750">
                <a:moveTo>
                  <a:pt x="0" y="0"/>
                </a:moveTo>
                <a:lnTo>
                  <a:pt x="1778751" y="0"/>
                </a:lnTo>
                <a:lnTo>
                  <a:pt x="1778751" y="624205"/>
                </a:lnTo>
                <a:lnTo>
                  <a:pt x="0" y="624205"/>
                </a:lnTo>
                <a:lnTo>
                  <a:pt x="0" y="0"/>
                </a:lnTo>
                <a:close/>
              </a:path>
            </a:pathLst>
          </a:custGeom>
          <a:blipFill>
            <a:blip r:embed="rId3"/>
            <a:stretch>
              <a:fillRect l="0" t="0" r="0" b="0"/>
            </a:stretch>
          </a:blipFill>
        </p:spPr>
      </p:sp>
      <p:sp>
        <p:nvSpPr>
          <p:cNvPr name="TextBox 5" id="5"/>
          <p:cNvSpPr txBox="true"/>
          <p:nvPr/>
        </p:nvSpPr>
        <p:spPr>
          <a:xfrm rot="0">
            <a:off x="10273521" y="577982"/>
            <a:ext cx="7596858" cy="1663065"/>
          </a:xfrm>
          <a:prstGeom prst="rect">
            <a:avLst/>
          </a:prstGeom>
        </p:spPr>
        <p:txBody>
          <a:bodyPr anchor="t" rtlCol="false" tIns="0" lIns="0" bIns="0" rIns="0">
            <a:spAutoFit/>
          </a:bodyPr>
          <a:lstStyle/>
          <a:p>
            <a:pPr algn="l" marL="0" indent="0" lvl="0">
              <a:lnSpc>
                <a:spcPts val="3359"/>
              </a:lnSpc>
            </a:pPr>
            <a:r>
              <a:rPr lang="en-US" sz="2400" spc="240">
                <a:solidFill>
                  <a:srgbClr val="000000"/>
                </a:solidFill>
                <a:latin typeface="Inter Light"/>
                <a:ea typeface="Inter Light"/>
                <a:cs typeface="Inter Light"/>
                <a:sym typeface="Inter Light"/>
              </a:rPr>
              <a:t>Saat ini, bioenergi  menjadi sumber energi terbarukan terbesar secara global, sebagai penyuplai </a:t>
            </a:r>
            <a:r>
              <a:rPr lang="en-US" b="true" sz="2400" spc="240">
                <a:solidFill>
                  <a:srgbClr val="000000"/>
                </a:solidFill>
                <a:latin typeface="Inter Bold"/>
                <a:ea typeface="Inter Bold"/>
                <a:cs typeface="Inter Bold"/>
                <a:sym typeface="Inter Bold"/>
              </a:rPr>
              <a:t>55% energiterbarukan dunia and menyumbang 6% suplai energi global.</a:t>
            </a:r>
          </a:p>
        </p:txBody>
      </p:sp>
      <p:sp>
        <p:nvSpPr>
          <p:cNvPr name="TextBox 6" id="6"/>
          <p:cNvSpPr txBox="true"/>
          <p:nvPr/>
        </p:nvSpPr>
        <p:spPr>
          <a:xfrm rot="0">
            <a:off x="9209668" y="538480"/>
            <a:ext cx="916020" cy="755023"/>
          </a:xfrm>
          <a:prstGeom prst="rect">
            <a:avLst/>
          </a:prstGeom>
        </p:spPr>
        <p:txBody>
          <a:bodyPr anchor="t" rtlCol="false" tIns="0" lIns="0" bIns="0" rIns="0">
            <a:spAutoFit/>
          </a:bodyPr>
          <a:lstStyle/>
          <a:p>
            <a:pPr algn="ctr" marL="0" indent="0" lvl="0">
              <a:lnSpc>
                <a:spcPts val="6159"/>
              </a:lnSpc>
            </a:pPr>
            <a:r>
              <a:rPr lang="en-US" b="true" sz="4399" spc="351">
                <a:solidFill>
                  <a:srgbClr val="436850"/>
                </a:solidFill>
                <a:latin typeface="Open Sauce Bold"/>
                <a:ea typeface="Open Sauce Bold"/>
                <a:cs typeface="Open Sauce Bold"/>
                <a:sym typeface="Open Sauce Bold"/>
              </a:rPr>
              <a:t>01</a:t>
            </a:r>
          </a:p>
        </p:txBody>
      </p:sp>
      <p:sp>
        <p:nvSpPr>
          <p:cNvPr name="TextBox 7" id="7"/>
          <p:cNvSpPr txBox="true"/>
          <p:nvPr/>
        </p:nvSpPr>
        <p:spPr>
          <a:xfrm rot="0">
            <a:off x="9209668" y="2577900"/>
            <a:ext cx="916020" cy="755023"/>
          </a:xfrm>
          <a:prstGeom prst="rect">
            <a:avLst/>
          </a:prstGeom>
        </p:spPr>
        <p:txBody>
          <a:bodyPr anchor="t" rtlCol="false" tIns="0" lIns="0" bIns="0" rIns="0">
            <a:spAutoFit/>
          </a:bodyPr>
          <a:lstStyle/>
          <a:p>
            <a:pPr algn="ctr" marL="0" indent="0" lvl="0">
              <a:lnSpc>
                <a:spcPts val="6159"/>
              </a:lnSpc>
            </a:pPr>
            <a:r>
              <a:rPr lang="en-US" b="true" sz="4399" spc="351">
                <a:solidFill>
                  <a:srgbClr val="436850"/>
                </a:solidFill>
                <a:latin typeface="Open Sauce Bold"/>
                <a:ea typeface="Open Sauce Bold"/>
                <a:cs typeface="Open Sauce Bold"/>
                <a:sym typeface="Open Sauce Bold"/>
              </a:rPr>
              <a:t>02</a:t>
            </a:r>
          </a:p>
        </p:txBody>
      </p:sp>
      <p:sp>
        <p:nvSpPr>
          <p:cNvPr name="TextBox 8" id="8"/>
          <p:cNvSpPr txBox="true"/>
          <p:nvPr/>
        </p:nvSpPr>
        <p:spPr>
          <a:xfrm rot="0">
            <a:off x="9209668" y="4425587"/>
            <a:ext cx="916020" cy="755023"/>
          </a:xfrm>
          <a:prstGeom prst="rect">
            <a:avLst/>
          </a:prstGeom>
        </p:spPr>
        <p:txBody>
          <a:bodyPr anchor="t" rtlCol="false" tIns="0" lIns="0" bIns="0" rIns="0">
            <a:spAutoFit/>
          </a:bodyPr>
          <a:lstStyle/>
          <a:p>
            <a:pPr algn="ctr" marL="0" indent="0" lvl="0">
              <a:lnSpc>
                <a:spcPts val="6159"/>
              </a:lnSpc>
            </a:pPr>
            <a:r>
              <a:rPr lang="en-US" b="true" sz="4399" spc="351">
                <a:solidFill>
                  <a:srgbClr val="436850"/>
                </a:solidFill>
                <a:latin typeface="Open Sauce Bold"/>
                <a:ea typeface="Open Sauce Bold"/>
                <a:cs typeface="Open Sauce Bold"/>
                <a:sym typeface="Open Sauce Bold"/>
              </a:rPr>
              <a:t>03</a:t>
            </a:r>
          </a:p>
        </p:txBody>
      </p:sp>
      <p:sp>
        <p:nvSpPr>
          <p:cNvPr name="TextBox 9" id="9"/>
          <p:cNvSpPr txBox="true"/>
          <p:nvPr/>
        </p:nvSpPr>
        <p:spPr>
          <a:xfrm rot="0">
            <a:off x="9209668" y="7442975"/>
            <a:ext cx="916020" cy="755023"/>
          </a:xfrm>
          <a:prstGeom prst="rect">
            <a:avLst/>
          </a:prstGeom>
        </p:spPr>
        <p:txBody>
          <a:bodyPr anchor="t" rtlCol="false" tIns="0" lIns="0" bIns="0" rIns="0">
            <a:spAutoFit/>
          </a:bodyPr>
          <a:lstStyle/>
          <a:p>
            <a:pPr algn="ctr" marL="0" indent="0" lvl="0">
              <a:lnSpc>
                <a:spcPts val="6159"/>
              </a:lnSpc>
            </a:pPr>
            <a:r>
              <a:rPr lang="en-US" b="true" sz="4399" spc="351">
                <a:solidFill>
                  <a:srgbClr val="436850"/>
                </a:solidFill>
                <a:latin typeface="Open Sauce Bold"/>
                <a:ea typeface="Open Sauce Bold"/>
                <a:cs typeface="Open Sauce Bold"/>
                <a:sym typeface="Open Sauce Bold"/>
              </a:rPr>
              <a:t>04</a:t>
            </a:r>
          </a:p>
        </p:txBody>
      </p:sp>
      <p:sp>
        <p:nvSpPr>
          <p:cNvPr name="TextBox 10" id="10"/>
          <p:cNvSpPr txBox="true"/>
          <p:nvPr/>
        </p:nvSpPr>
        <p:spPr>
          <a:xfrm rot="0">
            <a:off x="351031" y="2150720"/>
            <a:ext cx="8389300" cy="1838325"/>
          </a:xfrm>
          <a:prstGeom prst="rect">
            <a:avLst/>
          </a:prstGeom>
        </p:spPr>
        <p:txBody>
          <a:bodyPr anchor="t" rtlCol="false" tIns="0" lIns="0" bIns="0" rIns="0">
            <a:spAutoFit/>
          </a:bodyPr>
          <a:lstStyle/>
          <a:p>
            <a:pPr algn="l" marL="0" indent="0" lvl="0">
              <a:lnSpc>
                <a:spcPts val="7200"/>
              </a:lnSpc>
            </a:pPr>
            <a:r>
              <a:rPr lang="en-US" b="true" sz="6000" spc="179">
                <a:solidFill>
                  <a:srgbClr val="12372A"/>
                </a:solidFill>
                <a:latin typeface="Open Sauce Bold"/>
                <a:ea typeface="Open Sauce Bold"/>
                <a:cs typeface="Open Sauce Bold"/>
                <a:sym typeface="Open Sauce Bold"/>
              </a:rPr>
              <a:t>PERKEMBANGAN BIOENERGI GLOBAL </a:t>
            </a:r>
          </a:p>
        </p:txBody>
      </p:sp>
      <p:sp>
        <p:nvSpPr>
          <p:cNvPr name="TextBox 11" id="11"/>
          <p:cNvSpPr txBox="true"/>
          <p:nvPr/>
        </p:nvSpPr>
        <p:spPr>
          <a:xfrm rot="0">
            <a:off x="10273521" y="2713125"/>
            <a:ext cx="7071837" cy="1243965"/>
          </a:xfrm>
          <a:prstGeom prst="rect">
            <a:avLst/>
          </a:prstGeom>
        </p:spPr>
        <p:txBody>
          <a:bodyPr anchor="t" rtlCol="false" tIns="0" lIns="0" bIns="0" rIns="0">
            <a:spAutoFit/>
          </a:bodyPr>
          <a:lstStyle/>
          <a:p>
            <a:pPr algn="l" marL="0" indent="0" lvl="0">
              <a:lnSpc>
                <a:spcPts val="3359"/>
              </a:lnSpc>
            </a:pPr>
            <a:r>
              <a:rPr lang="en-US" sz="2400" spc="240">
                <a:solidFill>
                  <a:srgbClr val="000000"/>
                </a:solidFill>
                <a:latin typeface="Inter Light"/>
                <a:ea typeface="Inter Light"/>
                <a:cs typeface="Inter Light"/>
                <a:sym typeface="Inter Light"/>
              </a:rPr>
              <a:t>Penggunaan bioenergi </a:t>
            </a:r>
            <a:r>
              <a:rPr lang="en-US" b="true" sz="2400" spc="240">
                <a:solidFill>
                  <a:srgbClr val="000000"/>
                </a:solidFill>
                <a:latin typeface="Inter Bold"/>
                <a:ea typeface="Inter Bold"/>
                <a:cs typeface="Inter Bold"/>
                <a:sym typeface="Inter Bold"/>
              </a:rPr>
              <a:t>meningkat rata-rata 3% per tahun</a:t>
            </a:r>
            <a:r>
              <a:rPr lang="en-US" sz="2400" spc="240">
                <a:solidFill>
                  <a:srgbClr val="000000"/>
                </a:solidFill>
                <a:latin typeface="Inter Light"/>
                <a:ea typeface="Inter Light"/>
                <a:cs typeface="Inter Light"/>
                <a:sym typeface="Inter Light"/>
              </a:rPr>
              <a:t> antara tahun 2010 - 2022, dan trennya terus meningkat.</a:t>
            </a:r>
          </a:p>
        </p:txBody>
      </p:sp>
      <p:sp>
        <p:nvSpPr>
          <p:cNvPr name="TextBox 12" id="12"/>
          <p:cNvSpPr txBox="true"/>
          <p:nvPr/>
        </p:nvSpPr>
        <p:spPr>
          <a:xfrm rot="0">
            <a:off x="10273521" y="7481075"/>
            <a:ext cx="7596858" cy="2501265"/>
          </a:xfrm>
          <a:prstGeom prst="rect">
            <a:avLst/>
          </a:prstGeom>
        </p:spPr>
        <p:txBody>
          <a:bodyPr anchor="t" rtlCol="false" tIns="0" lIns="0" bIns="0" rIns="0">
            <a:spAutoFit/>
          </a:bodyPr>
          <a:lstStyle/>
          <a:p>
            <a:pPr algn="l" marL="0" indent="0" lvl="0">
              <a:lnSpc>
                <a:spcPts val="3359"/>
              </a:lnSpc>
            </a:pPr>
            <a:r>
              <a:rPr lang="en-US" b="true" sz="2400" spc="240">
                <a:solidFill>
                  <a:srgbClr val="000000"/>
                </a:solidFill>
                <a:latin typeface="Inter Bold"/>
                <a:ea typeface="Inter Bold"/>
                <a:cs typeface="Inter Bold"/>
                <a:sym typeface="Inter Bold"/>
              </a:rPr>
              <a:t>Negara-negara di dunia mendorong penggunaan bioenergi </a:t>
            </a:r>
            <a:r>
              <a:rPr lang="en-US" sz="2400" spc="240">
                <a:solidFill>
                  <a:srgbClr val="000000"/>
                </a:solidFill>
                <a:latin typeface="Inter"/>
                <a:ea typeface="Inter"/>
                <a:cs typeface="Inter"/>
                <a:sym typeface="Inter"/>
              </a:rPr>
              <a:t>melalui berbagai regulasi. Amerika serikat menggelontorkan dana untuk rantai pasok biomassa (termasuk untuk Enviva), dan EU mengeluarkan RED III.</a:t>
            </a:r>
          </a:p>
        </p:txBody>
      </p:sp>
      <p:sp>
        <p:nvSpPr>
          <p:cNvPr name="TextBox 13" id="13"/>
          <p:cNvSpPr txBox="true"/>
          <p:nvPr/>
        </p:nvSpPr>
        <p:spPr>
          <a:xfrm rot="0">
            <a:off x="10273521" y="4473212"/>
            <a:ext cx="7071837" cy="2501265"/>
          </a:xfrm>
          <a:prstGeom prst="rect">
            <a:avLst/>
          </a:prstGeom>
        </p:spPr>
        <p:txBody>
          <a:bodyPr anchor="t" rtlCol="false" tIns="0" lIns="0" bIns="0" rIns="0">
            <a:spAutoFit/>
          </a:bodyPr>
          <a:lstStyle/>
          <a:p>
            <a:pPr algn="l" marL="0" indent="0" lvl="0">
              <a:lnSpc>
                <a:spcPts val="3359"/>
              </a:lnSpc>
            </a:pPr>
            <a:r>
              <a:rPr lang="en-US" sz="2400" spc="240">
                <a:solidFill>
                  <a:srgbClr val="000000"/>
                </a:solidFill>
                <a:latin typeface="Inter Light"/>
                <a:ea typeface="Inter Light"/>
                <a:cs typeface="Inter Light"/>
                <a:sym typeface="Inter Light"/>
              </a:rPr>
              <a:t>Proyeksi penggunaan bioenergi pada pembangkit listrik akan berlipat ganda dari memproduksi 700 TWh listrik (2,5% dari total permintaan) hingga 1300 TWh pada 2030 (sekitar 3.5% dari total permintaan)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5497" y="546501"/>
            <a:ext cx="16013803" cy="6878524"/>
            <a:chOff x="0" y="0"/>
            <a:chExt cx="3256509" cy="1398792"/>
          </a:xfrm>
        </p:grpSpPr>
        <p:sp>
          <p:nvSpPr>
            <p:cNvPr name="Freeform 3" id="3"/>
            <p:cNvSpPr/>
            <p:nvPr/>
          </p:nvSpPr>
          <p:spPr>
            <a:xfrm flipH="false" flipV="false" rot="0">
              <a:off x="0" y="0"/>
              <a:ext cx="3256509" cy="1398792"/>
            </a:xfrm>
            <a:custGeom>
              <a:avLst/>
              <a:gdLst/>
              <a:ahLst/>
              <a:cxnLst/>
              <a:rect r="r" b="b" t="t" l="l"/>
              <a:pathLst>
                <a:path h="1398792" w="3256509">
                  <a:moveTo>
                    <a:pt x="0" y="0"/>
                  </a:moveTo>
                  <a:lnTo>
                    <a:pt x="3256509" y="0"/>
                  </a:lnTo>
                  <a:lnTo>
                    <a:pt x="3256509" y="1398792"/>
                  </a:lnTo>
                  <a:lnTo>
                    <a:pt x="0" y="1398792"/>
                  </a:lnTo>
                  <a:close/>
                </a:path>
              </a:pathLst>
            </a:custGeom>
            <a:blipFill>
              <a:blip r:embed="rId2"/>
              <a:stretch>
                <a:fillRect l="-7049" t="0" r="0" b="0"/>
              </a:stretch>
            </a:blipFill>
          </p:spPr>
        </p:sp>
      </p:grpSp>
      <p:sp>
        <p:nvSpPr>
          <p:cNvPr name="TextBox 4" id="4"/>
          <p:cNvSpPr txBox="true"/>
          <p:nvPr/>
        </p:nvSpPr>
        <p:spPr>
          <a:xfrm rot="0">
            <a:off x="1721800" y="7348825"/>
            <a:ext cx="12848291" cy="1289052"/>
          </a:xfrm>
          <a:prstGeom prst="rect">
            <a:avLst/>
          </a:prstGeom>
        </p:spPr>
        <p:txBody>
          <a:bodyPr anchor="t" rtlCol="false" tIns="0" lIns="0" bIns="0" rIns="0">
            <a:spAutoFit/>
          </a:bodyPr>
          <a:lstStyle/>
          <a:p>
            <a:pPr algn="l" marL="0" indent="0" lvl="0">
              <a:lnSpc>
                <a:spcPts val="10399"/>
              </a:lnSpc>
            </a:pPr>
            <a:r>
              <a:rPr lang="en-US" b="true" sz="7999" spc="239">
                <a:solidFill>
                  <a:srgbClr val="12372A"/>
                </a:solidFill>
                <a:latin typeface="Open Sauce Bold"/>
                <a:ea typeface="Open Sauce Bold"/>
                <a:cs typeface="Open Sauce Bold"/>
                <a:sym typeface="Open Sauce Bold"/>
              </a:rPr>
              <a:t>KOMPOSISI BIOENERGI</a:t>
            </a:r>
          </a:p>
        </p:txBody>
      </p:sp>
      <p:sp>
        <p:nvSpPr>
          <p:cNvPr name="TextBox 5" id="5"/>
          <p:cNvSpPr txBox="true"/>
          <p:nvPr/>
        </p:nvSpPr>
        <p:spPr>
          <a:xfrm rot="0">
            <a:off x="1721800" y="8542627"/>
            <a:ext cx="11913093" cy="944880"/>
          </a:xfrm>
          <a:prstGeom prst="rect">
            <a:avLst/>
          </a:prstGeom>
        </p:spPr>
        <p:txBody>
          <a:bodyPr anchor="t" rtlCol="false" tIns="0" lIns="0" bIns="0" rIns="0">
            <a:spAutoFit/>
          </a:bodyPr>
          <a:lstStyle/>
          <a:p>
            <a:pPr algn="l" marL="0" indent="0" lvl="0">
              <a:lnSpc>
                <a:spcPts val="3840"/>
              </a:lnSpc>
            </a:pPr>
            <a:r>
              <a:rPr lang="en-US" b="true" sz="2400" spc="240">
                <a:solidFill>
                  <a:srgbClr val="000000"/>
                </a:solidFill>
                <a:latin typeface="Open Sauce Bold"/>
                <a:ea typeface="Open Sauce Bold"/>
                <a:cs typeface="Open Sauce Bold"/>
                <a:sym typeface="Open Sauce Bold"/>
              </a:rPr>
              <a:t>In industrialised countries, more than half of all </a:t>
            </a:r>
            <a:r>
              <a:rPr lang="en-US" b="true" sz="2400" spc="240">
                <a:solidFill>
                  <a:srgbClr val="000000"/>
                </a:solidFill>
                <a:latin typeface="Open Sauce Bold"/>
                <a:ea typeface="Open Sauce Bold"/>
                <a:cs typeface="Open Sauce Bold"/>
                <a:sym typeface="Open Sauce Bold"/>
              </a:rPr>
              <a:t>renewable energy is derived from agricultural crops and forests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85" r="0" b="-8185"/>
            </a:stretch>
          </a:blipFill>
        </p:spPr>
      </p:sp>
      <p:sp>
        <p:nvSpPr>
          <p:cNvPr name="Freeform 3" id="3"/>
          <p:cNvSpPr/>
          <p:nvPr/>
        </p:nvSpPr>
        <p:spPr>
          <a:xfrm flipH="false" flipV="false" rot="0">
            <a:off x="2617941" y="3551789"/>
            <a:ext cx="12366858" cy="6492600"/>
          </a:xfrm>
          <a:custGeom>
            <a:avLst/>
            <a:gdLst/>
            <a:ahLst/>
            <a:cxnLst/>
            <a:rect r="r" b="b" t="t" l="l"/>
            <a:pathLst>
              <a:path h="6492600" w="12366858">
                <a:moveTo>
                  <a:pt x="0" y="0"/>
                </a:moveTo>
                <a:lnTo>
                  <a:pt x="12366857" y="0"/>
                </a:lnTo>
                <a:lnTo>
                  <a:pt x="12366857" y="6492600"/>
                </a:lnTo>
                <a:lnTo>
                  <a:pt x="0" y="6492600"/>
                </a:lnTo>
                <a:lnTo>
                  <a:pt x="0" y="0"/>
                </a:lnTo>
                <a:close/>
              </a:path>
            </a:pathLst>
          </a:custGeom>
          <a:blipFill>
            <a:blip r:embed="rId3"/>
            <a:stretch>
              <a:fillRect l="-77750" t="-77512" r="-7348" b="-51657"/>
            </a:stretch>
          </a:blipFill>
        </p:spPr>
      </p:sp>
      <p:sp>
        <p:nvSpPr>
          <p:cNvPr name="TextBox 4" id="4"/>
          <p:cNvSpPr txBox="true"/>
          <p:nvPr/>
        </p:nvSpPr>
        <p:spPr>
          <a:xfrm rot="0">
            <a:off x="1028700" y="498725"/>
            <a:ext cx="16230600" cy="1298575"/>
          </a:xfrm>
          <a:prstGeom prst="rect">
            <a:avLst/>
          </a:prstGeom>
        </p:spPr>
        <p:txBody>
          <a:bodyPr anchor="t" rtlCol="false" tIns="0" lIns="0" bIns="0" rIns="0">
            <a:spAutoFit/>
          </a:bodyPr>
          <a:lstStyle/>
          <a:p>
            <a:pPr algn="ctr" marL="0" indent="0" lvl="0">
              <a:lnSpc>
                <a:spcPts val="10400"/>
              </a:lnSpc>
            </a:pPr>
            <a:r>
              <a:rPr lang="en-US" b="true" sz="8000" spc="240">
                <a:solidFill>
                  <a:srgbClr val="12372A"/>
                </a:solidFill>
                <a:latin typeface="Open Sauce Bold"/>
                <a:ea typeface="Open Sauce Bold"/>
                <a:cs typeface="Open Sauce Bold"/>
                <a:sym typeface="Open Sauce Bold"/>
              </a:rPr>
              <a:t>NEGARA PENGIMPOR</a:t>
            </a:r>
          </a:p>
        </p:txBody>
      </p:sp>
      <p:sp>
        <p:nvSpPr>
          <p:cNvPr name="TextBox 5" id="5"/>
          <p:cNvSpPr txBox="true"/>
          <p:nvPr/>
        </p:nvSpPr>
        <p:spPr>
          <a:xfrm rot="0">
            <a:off x="1019175" y="1898248"/>
            <a:ext cx="16230600" cy="1653540"/>
          </a:xfrm>
          <a:prstGeom prst="rect">
            <a:avLst/>
          </a:prstGeom>
        </p:spPr>
        <p:txBody>
          <a:bodyPr anchor="t" rtlCol="false" tIns="0" lIns="0" bIns="0" rIns="0">
            <a:spAutoFit/>
          </a:bodyPr>
          <a:lstStyle/>
          <a:p>
            <a:pPr algn="ctr">
              <a:lnSpc>
                <a:spcPts val="4319"/>
              </a:lnSpc>
            </a:pPr>
            <a:r>
              <a:rPr lang="en-US" sz="2699" spc="59">
                <a:solidFill>
                  <a:srgbClr val="222222"/>
                </a:solidFill>
                <a:latin typeface="Gill Sans Light"/>
                <a:ea typeface="Gill Sans Light"/>
                <a:cs typeface="Gill Sans Light"/>
                <a:sym typeface="Gill Sans Light"/>
              </a:rPr>
              <a:t>Pelet kayu diekspor ke 122 negara di seluruh dunia, dengan Polandia, Korea Selatan dan Itali menjadi negara pengimpor terbesar dari biomassa. Konsumsi biomassa impor di 3 negara tersebut sudah mencapai 44% nilai impor biomassa secara global.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85" r="0" b="-8185"/>
            </a:stretch>
          </a:blipFill>
        </p:spPr>
      </p:sp>
      <p:sp>
        <p:nvSpPr>
          <p:cNvPr name="Freeform 3" id="3"/>
          <p:cNvSpPr/>
          <p:nvPr/>
        </p:nvSpPr>
        <p:spPr>
          <a:xfrm flipH="false" flipV="false" rot="0">
            <a:off x="3028396" y="3810233"/>
            <a:ext cx="11691203" cy="6246563"/>
          </a:xfrm>
          <a:custGeom>
            <a:avLst/>
            <a:gdLst/>
            <a:ahLst/>
            <a:cxnLst/>
            <a:rect r="r" b="b" t="t" l="l"/>
            <a:pathLst>
              <a:path h="6246563" w="11691203">
                <a:moveTo>
                  <a:pt x="0" y="0"/>
                </a:moveTo>
                <a:lnTo>
                  <a:pt x="11691203" y="0"/>
                </a:lnTo>
                <a:lnTo>
                  <a:pt x="11691203" y="6246563"/>
                </a:lnTo>
                <a:lnTo>
                  <a:pt x="0" y="6246563"/>
                </a:lnTo>
                <a:lnTo>
                  <a:pt x="0" y="0"/>
                </a:lnTo>
                <a:close/>
              </a:path>
            </a:pathLst>
          </a:custGeom>
          <a:blipFill>
            <a:blip r:embed="rId3"/>
            <a:stretch>
              <a:fillRect l="-79314" t="-76989" r="-7789" b="-50632"/>
            </a:stretch>
          </a:blipFill>
        </p:spPr>
      </p:sp>
      <p:sp>
        <p:nvSpPr>
          <p:cNvPr name="TextBox 4" id="4"/>
          <p:cNvSpPr txBox="true"/>
          <p:nvPr/>
        </p:nvSpPr>
        <p:spPr>
          <a:xfrm rot="0">
            <a:off x="1028700" y="498725"/>
            <a:ext cx="16230600" cy="1298575"/>
          </a:xfrm>
          <a:prstGeom prst="rect">
            <a:avLst/>
          </a:prstGeom>
        </p:spPr>
        <p:txBody>
          <a:bodyPr anchor="t" rtlCol="false" tIns="0" lIns="0" bIns="0" rIns="0">
            <a:spAutoFit/>
          </a:bodyPr>
          <a:lstStyle/>
          <a:p>
            <a:pPr algn="ctr" marL="0" indent="0" lvl="0">
              <a:lnSpc>
                <a:spcPts val="10400"/>
              </a:lnSpc>
            </a:pPr>
            <a:r>
              <a:rPr lang="en-US" b="true" sz="8000" spc="240">
                <a:solidFill>
                  <a:srgbClr val="12372A"/>
                </a:solidFill>
                <a:latin typeface="Open Sauce Bold"/>
                <a:ea typeface="Open Sauce Bold"/>
                <a:cs typeface="Open Sauce Bold"/>
                <a:sym typeface="Open Sauce Bold"/>
              </a:rPr>
              <a:t>NEGARA PENGEKSPOR</a:t>
            </a:r>
          </a:p>
        </p:txBody>
      </p:sp>
      <p:sp>
        <p:nvSpPr>
          <p:cNvPr name="TextBox 5" id="5"/>
          <p:cNvSpPr txBox="true"/>
          <p:nvPr/>
        </p:nvSpPr>
        <p:spPr>
          <a:xfrm rot="0">
            <a:off x="1019175" y="1917298"/>
            <a:ext cx="16230600" cy="1530350"/>
          </a:xfrm>
          <a:prstGeom prst="rect">
            <a:avLst/>
          </a:prstGeom>
        </p:spPr>
        <p:txBody>
          <a:bodyPr anchor="t" rtlCol="false" tIns="0" lIns="0" bIns="0" rIns="0">
            <a:spAutoFit/>
          </a:bodyPr>
          <a:lstStyle/>
          <a:p>
            <a:pPr algn="ctr" marL="0" indent="0" lvl="0">
              <a:lnSpc>
                <a:spcPts val="3999"/>
              </a:lnSpc>
            </a:pPr>
            <a:r>
              <a:rPr lang="en-US" sz="2499" spc="112">
                <a:solidFill>
                  <a:srgbClr val="000000"/>
                </a:solidFill>
                <a:latin typeface="Gill Sans Light"/>
                <a:ea typeface="Gill Sans Light"/>
                <a:cs typeface="Gill Sans Light"/>
                <a:sym typeface="Gill Sans Light"/>
              </a:rPr>
              <a:t>Lebih dari 81 negara berkontribusi terhadap ekspor pelet kayu secara global. Ukraina menjadi eksportir terbesar pelet kayu dan berkontribusi 78.509 pengiriman ekspor pelet kayu. Disusul oleh Rusia, dengan 30.673 pengiriman pelet kayu, dan terakhir Vietnam dengan 16.969 pengiriman ekspor pelet kayu.</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85" r="0" b="-8185"/>
            </a:stretch>
          </a:blipFill>
        </p:spPr>
      </p:sp>
      <p:grpSp>
        <p:nvGrpSpPr>
          <p:cNvPr name="Group 3" id="3"/>
          <p:cNvGrpSpPr/>
          <p:nvPr/>
        </p:nvGrpSpPr>
        <p:grpSpPr>
          <a:xfrm rot="0">
            <a:off x="1212311" y="1039171"/>
            <a:ext cx="8023494" cy="8219129"/>
            <a:chOff x="0" y="0"/>
            <a:chExt cx="2113184" cy="2164709"/>
          </a:xfrm>
        </p:grpSpPr>
        <p:sp>
          <p:nvSpPr>
            <p:cNvPr name="Freeform 4" id="4"/>
            <p:cNvSpPr/>
            <p:nvPr/>
          </p:nvSpPr>
          <p:spPr>
            <a:xfrm flipH="false" flipV="false" rot="0">
              <a:off x="0" y="0"/>
              <a:ext cx="2113184" cy="2164709"/>
            </a:xfrm>
            <a:custGeom>
              <a:avLst/>
              <a:gdLst/>
              <a:ahLst/>
              <a:cxnLst/>
              <a:rect r="r" b="b" t="t" l="l"/>
              <a:pathLst>
                <a:path h="2164709" w="2113184">
                  <a:moveTo>
                    <a:pt x="0" y="0"/>
                  </a:moveTo>
                  <a:lnTo>
                    <a:pt x="2113184" y="0"/>
                  </a:lnTo>
                  <a:lnTo>
                    <a:pt x="2113184" y="2164709"/>
                  </a:lnTo>
                  <a:lnTo>
                    <a:pt x="0" y="2164709"/>
                  </a:lnTo>
                  <a:close/>
                </a:path>
              </a:pathLst>
            </a:custGeom>
            <a:solidFill>
              <a:srgbClr val="12372A">
                <a:alpha val="80000"/>
              </a:srgbClr>
            </a:solidFill>
          </p:spPr>
        </p:sp>
        <p:sp>
          <p:nvSpPr>
            <p:cNvPr name="TextBox 5" id="5"/>
            <p:cNvSpPr txBox="true"/>
            <p:nvPr/>
          </p:nvSpPr>
          <p:spPr>
            <a:xfrm>
              <a:off x="0" y="-47625"/>
              <a:ext cx="2113184" cy="2212334"/>
            </a:xfrm>
            <a:prstGeom prst="rect">
              <a:avLst/>
            </a:prstGeom>
          </p:spPr>
          <p:txBody>
            <a:bodyPr anchor="ctr" rtlCol="false" tIns="50800" lIns="50800" bIns="50800" rIns="50800"/>
            <a:lstStyle/>
            <a:p>
              <a:pPr algn="ctr">
                <a:lnSpc>
                  <a:spcPts val="3560"/>
                </a:lnSpc>
              </a:pPr>
            </a:p>
          </p:txBody>
        </p:sp>
      </p:grpSp>
      <p:grpSp>
        <p:nvGrpSpPr>
          <p:cNvPr name="Group 6" id="6"/>
          <p:cNvGrpSpPr/>
          <p:nvPr/>
        </p:nvGrpSpPr>
        <p:grpSpPr>
          <a:xfrm rot="0">
            <a:off x="9144000" y="1028700"/>
            <a:ext cx="8023494" cy="8219129"/>
            <a:chOff x="0" y="0"/>
            <a:chExt cx="2113184" cy="2164709"/>
          </a:xfrm>
        </p:grpSpPr>
        <p:sp>
          <p:nvSpPr>
            <p:cNvPr name="Freeform 7" id="7"/>
            <p:cNvSpPr/>
            <p:nvPr/>
          </p:nvSpPr>
          <p:spPr>
            <a:xfrm flipH="false" flipV="false" rot="0">
              <a:off x="0" y="0"/>
              <a:ext cx="2113184" cy="2164709"/>
            </a:xfrm>
            <a:custGeom>
              <a:avLst/>
              <a:gdLst/>
              <a:ahLst/>
              <a:cxnLst/>
              <a:rect r="r" b="b" t="t" l="l"/>
              <a:pathLst>
                <a:path h="2164709" w="2113184">
                  <a:moveTo>
                    <a:pt x="0" y="0"/>
                  </a:moveTo>
                  <a:lnTo>
                    <a:pt x="2113184" y="0"/>
                  </a:lnTo>
                  <a:lnTo>
                    <a:pt x="2113184" y="2164709"/>
                  </a:lnTo>
                  <a:lnTo>
                    <a:pt x="0" y="2164709"/>
                  </a:lnTo>
                  <a:close/>
                </a:path>
              </a:pathLst>
            </a:custGeom>
            <a:solidFill>
              <a:srgbClr val="FBFADA">
                <a:alpha val="89804"/>
              </a:srgbClr>
            </a:solidFill>
          </p:spPr>
        </p:sp>
        <p:sp>
          <p:nvSpPr>
            <p:cNvPr name="TextBox 8" id="8"/>
            <p:cNvSpPr txBox="true"/>
            <p:nvPr/>
          </p:nvSpPr>
          <p:spPr>
            <a:xfrm>
              <a:off x="0" y="-47625"/>
              <a:ext cx="2113184" cy="2212334"/>
            </a:xfrm>
            <a:prstGeom prst="rect">
              <a:avLst/>
            </a:prstGeom>
          </p:spPr>
          <p:txBody>
            <a:bodyPr anchor="ctr" rtlCol="false" tIns="50800" lIns="50800" bIns="50800" rIns="50800"/>
            <a:lstStyle/>
            <a:p>
              <a:pPr algn="ctr">
                <a:lnSpc>
                  <a:spcPts val="3560"/>
                </a:lnSpc>
              </a:pPr>
            </a:p>
          </p:txBody>
        </p:sp>
      </p:grpSp>
      <p:graphicFrame>
        <p:nvGraphicFramePr>
          <p:cNvPr name="Table 9" id="9"/>
          <p:cNvGraphicFramePr>
            <a:graphicFrameLocks noGrp="true"/>
          </p:cNvGraphicFramePr>
          <p:nvPr/>
        </p:nvGraphicFramePr>
        <p:xfrm>
          <a:off x="9498147" y="1424460"/>
          <a:ext cx="7315200" cy="7467600"/>
        </p:xfrm>
        <a:graphic>
          <a:graphicData uri="http://schemas.openxmlformats.org/drawingml/2006/table">
            <a:tbl>
              <a:tblPr/>
              <a:tblGrid>
                <a:gridCol w="2438400"/>
                <a:gridCol w="2438400"/>
                <a:gridCol w="2438400"/>
              </a:tblGrid>
              <a:tr h="639807">
                <a:tc>
                  <a:txBody>
                    <a:bodyPr anchor="t" rtlCol="false"/>
                    <a:lstStyle/>
                    <a:p>
                      <a:pPr algn="l">
                        <a:lnSpc>
                          <a:spcPts val="2659"/>
                        </a:lnSpc>
                        <a:defRPr/>
                      </a:pPr>
                      <a:r>
                        <a:rPr lang="en-US" sz="1899" b="true">
                          <a:solidFill>
                            <a:srgbClr val="436850"/>
                          </a:solidFill>
                          <a:latin typeface="Inter Bold"/>
                          <a:ea typeface="Inter Bold"/>
                          <a:cs typeface="Inter Bold"/>
                          <a:sym typeface="Inter Bold"/>
                        </a:rPr>
                        <a:t>Year</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659"/>
                        </a:lnSpc>
                        <a:defRPr/>
                      </a:pPr>
                      <a:r>
                        <a:rPr lang="en-US" sz="1899" b="true">
                          <a:solidFill>
                            <a:srgbClr val="436850"/>
                          </a:solidFill>
                          <a:latin typeface="Inter Bold"/>
                          <a:ea typeface="Inter Bold"/>
                          <a:cs typeface="Inter Bold"/>
                          <a:sym typeface="Inter Bold"/>
                        </a:rPr>
                        <a:t>Trade Value (USD)</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659"/>
                        </a:lnSpc>
                        <a:defRPr/>
                      </a:pPr>
                      <a:r>
                        <a:rPr lang="en-US" sz="1899" b="true">
                          <a:solidFill>
                            <a:srgbClr val="436850"/>
                          </a:solidFill>
                          <a:latin typeface="Inter Bold"/>
                          <a:ea typeface="Inter Bold"/>
                          <a:cs typeface="Inter Bold"/>
                          <a:sym typeface="Inter Bold"/>
                        </a:rPr>
                        <a:t>Net Weight (kg)</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708">
                <a:tc>
                  <a:txBody>
                    <a:bodyPr anchor="t" rtlCol="false"/>
                    <a:lstStyle/>
                    <a:p>
                      <a:pPr algn="l">
                        <a:lnSpc>
                          <a:spcPts val="2520"/>
                        </a:lnSpc>
                        <a:defRPr/>
                      </a:pPr>
                      <a:r>
                        <a:rPr lang="en-US" sz="1800">
                          <a:solidFill>
                            <a:srgbClr val="000000"/>
                          </a:solidFill>
                          <a:latin typeface="Inter"/>
                          <a:ea typeface="Inter"/>
                          <a:cs typeface="Inter"/>
                          <a:sym typeface="Inter"/>
                        </a:rPr>
                        <a:t>2012</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$1,364,734</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12,148,167</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708">
                <a:tc>
                  <a:txBody>
                    <a:bodyPr anchor="t" rtlCol="false"/>
                    <a:lstStyle/>
                    <a:p>
                      <a:pPr algn="l">
                        <a:lnSpc>
                          <a:spcPts val="2520"/>
                        </a:lnSpc>
                        <a:defRPr/>
                      </a:pPr>
                      <a:r>
                        <a:rPr lang="en-US" sz="1800">
                          <a:solidFill>
                            <a:srgbClr val="000000"/>
                          </a:solidFill>
                          <a:latin typeface="Inter"/>
                          <a:ea typeface="Inter"/>
                          <a:cs typeface="Inter"/>
                          <a:sym typeface="Inter"/>
                        </a:rPr>
                        <a:t>2013</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$4,350,046</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37,095,289</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708">
                <a:tc>
                  <a:txBody>
                    <a:bodyPr anchor="t" rtlCol="false"/>
                    <a:lstStyle/>
                    <a:p>
                      <a:pPr algn="l">
                        <a:lnSpc>
                          <a:spcPts val="2520"/>
                        </a:lnSpc>
                        <a:defRPr/>
                      </a:pPr>
                      <a:r>
                        <a:rPr lang="en-US" sz="1800">
                          <a:solidFill>
                            <a:srgbClr val="000000"/>
                          </a:solidFill>
                          <a:latin typeface="Inter"/>
                          <a:ea typeface="Inter"/>
                          <a:cs typeface="Inter"/>
                          <a:sym typeface="Inter"/>
                        </a:rPr>
                        <a:t>2014</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$9,752,795</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75,912,396</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708">
                <a:tc>
                  <a:txBody>
                    <a:bodyPr anchor="t" rtlCol="false"/>
                    <a:lstStyle/>
                    <a:p>
                      <a:pPr algn="l">
                        <a:lnSpc>
                          <a:spcPts val="2520"/>
                        </a:lnSpc>
                        <a:defRPr/>
                      </a:pPr>
                      <a:r>
                        <a:rPr lang="en-US" sz="1800">
                          <a:solidFill>
                            <a:srgbClr val="000000"/>
                          </a:solidFill>
                          <a:latin typeface="Inter"/>
                          <a:ea typeface="Inter"/>
                          <a:cs typeface="Inter"/>
                          <a:sym typeface="Inter"/>
                        </a:rPr>
                        <a:t>2015</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$5,224,943</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64,458,123</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708">
                <a:tc>
                  <a:txBody>
                    <a:bodyPr anchor="t" rtlCol="false"/>
                    <a:lstStyle/>
                    <a:p>
                      <a:pPr algn="l">
                        <a:lnSpc>
                          <a:spcPts val="2520"/>
                        </a:lnSpc>
                        <a:defRPr/>
                      </a:pPr>
                      <a:r>
                        <a:rPr lang="en-US" sz="1800">
                          <a:solidFill>
                            <a:srgbClr val="000000"/>
                          </a:solidFill>
                          <a:latin typeface="Inter"/>
                          <a:ea typeface="Inter"/>
                          <a:cs typeface="Inter"/>
                          <a:sym typeface="Inter"/>
                        </a:rPr>
                        <a:t>2016</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$7,109,373</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85,150,786</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708">
                <a:tc>
                  <a:txBody>
                    <a:bodyPr anchor="t" rtlCol="false"/>
                    <a:lstStyle/>
                    <a:p>
                      <a:pPr algn="l">
                        <a:lnSpc>
                          <a:spcPts val="2520"/>
                        </a:lnSpc>
                        <a:defRPr/>
                      </a:pPr>
                      <a:r>
                        <a:rPr lang="en-US" sz="1800">
                          <a:solidFill>
                            <a:srgbClr val="000000"/>
                          </a:solidFill>
                          <a:latin typeface="Inter"/>
                          <a:ea typeface="Inter"/>
                          <a:cs typeface="Inter"/>
                          <a:sym typeface="Inter"/>
                        </a:rPr>
                        <a:t>2017</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$12,478,278</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135,401,764</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708">
                <a:tc>
                  <a:txBody>
                    <a:bodyPr anchor="t" rtlCol="false"/>
                    <a:lstStyle/>
                    <a:p>
                      <a:pPr algn="l">
                        <a:lnSpc>
                          <a:spcPts val="2520"/>
                        </a:lnSpc>
                        <a:defRPr/>
                      </a:pPr>
                      <a:r>
                        <a:rPr lang="en-US" sz="1800">
                          <a:solidFill>
                            <a:srgbClr val="000000"/>
                          </a:solidFill>
                          <a:latin typeface="Inter"/>
                          <a:ea typeface="Inter"/>
                          <a:cs typeface="Inter"/>
                          <a:sym typeface="Inter"/>
                        </a:rPr>
                        <a:t>2018</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$40,458,552</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276,414,267</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708">
                <a:tc>
                  <a:txBody>
                    <a:bodyPr anchor="t" rtlCol="false"/>
                    <a:lstStyle/>
                    <a:p>
                      <a:pPr algn="l">
                        <a:lnSpc>
                          <a:spcPts val="2520"/>
                        </a:lnSpc>
                        <a:defRPr/>
                      </a:pPr>
                      <a:r>
                        <a:rPr lang="en-US" sz="1800">
                          <a:solidFill>
                            <a:srgbClr val="000000"/>
                          </a:solidFill>
                          <a:latin typeface="Inter"/>
                          <a:ea typeface="Inter"/>
                          <a:cs typeface="Inter"/>
                          <a:sym typeface="Inter"/>
                        </a:rPr>
                        <a:t>2019</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$26,763,591</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242,649,886</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708">
                <a:tc>
                  <a:txBody>
                    <a:bodyPr anchor="t" rtlCol="false"/>
                    <a:lstStyle/>
                    <a:p>
                      <a:pPr algn="l">
                        <a:lnSpc>
                          <a:spcPts val="2520"/>
                        </a:lnSpc>
                        <a:defRPr/>
                      </a:pPr>
                      <a:r>
                        <a:rPr lang="en-US" sz="1800">
                          <a:solidFill>
                            <a:srgbClr val="000000"/>
                          </a:solidFill>
                          <a:latin typeface="Inter"/>
                          <a:ea typeface="Inter"/>
                          <a:cs typeface="Inter"/>
                          <a:sym typeface="Inter"/>
                        </a:rPr>
                        <a:t>2020</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$32,457,713</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328,953,077</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708">
                <a:tc>
                  <a:txBody>
                    <a:bodyPr anchor="t" rtlCol="false"/>
                    <a:lstStyle/>
                    <a:p>
                      <a:pPr algn="l">
                        <a:lnSpc>
                          <a:spcPts val="2520"/>
                        </a:lnSpc>
                        <a:defRPr/>
                      </a:pPr>
                      <a:r>
                        <a:rPr lang="en-US" sz="1800">
                          <a:solidFill>
                            <a:srgbClr val="000000"/>
                          </a:solidFill>
                          <a:latin typeface="Inter"/>
                          <a:ea typeface="Inter"/>
                          <a:cs typeface="Inter"/>
                          <a:sym typeface="Inter"/>
                        </a:rPr>
                        <a:t>2021</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$36,320,863</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367,942,425</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708">
                <a:tc>
                  <a:txBody>
                    <a:bodyPr anchor="t" rtlCol="false"/>
                    <a:lstStyle/>
                    <a:p>
                      <a:pPr algn="l">
                        <a:lnSpc>
                          <a:spcPts val="2520"/>
                        </a:lnSpc>
                        <a:defRPr/>
                      </a:pPr>
                      <a:r>
                        <a:rPr lang="en-US" sz="1800">
                          <a:solidFill>
                            <a:srgbClr val="000000"/>
                          </a:solidFill>
                          <a:latin typeface="Inter"/>
                          <a:ea typeface="Inter"/>
                          <a:cs typeface="Inter"/>
                          <a:sym typeface="Inter"/>
                        </a:rPr>
                        <a:t>2022</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$62,913,917</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Inter"/>
                          <a:ea typeface="Inter"/>
                          <a:cs typeface="Inter"/>
                          <a:sym typeface="Inter"/>
                        </a:rPr>
                        <a:t>508,650,056</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sp>
        <p:nvSpPr>
          <p:cNvPr name="TextBox 10" id="10"/>
          <p:cNvSpPr txBox="true"/>
          <p:nvPr/>
        </p:nvSpPr>
        <p:spPr>
          <a:xfrm rot="0">
            <a:off x="1977861" y="2494438"/>
            <a:ext cx="6492395" cy="5241919"/>
          </a:xfrm>
          <a:prstGeom prst="rect">
            <a:avLst/>
          </a:prstGeom>
        </p:spPr>
        <p:txBody>
          <a:bodyPr anchor="t" rtlCol="false" tIns="0" lIns="0" bIns="0" rIns="0">
            <a:spAutoFit/>
          </a:bodyPr>
          <a:lstStyle/>
          <a:p>
            <a:pPr algn="l" marL="0" indent="0" lvl="0">
              <a:lnSpc>
                <a:spcPts val="10400"/>
              </a:lnSpc>
            </a:pPr>
            <a:r>
              <a:rPr lang="en-US" b="true" sz="8000" spc="240">
                <a:solidFill>
                  <a:srgbClr val="FFFFFF"/>
                </a:solidFill>
                <a:latin typeface="Open Sauce Bold"/>
                <a:ea typeface="Open Sauce Bold"/>
                <a:cs typeface="Open Sauce Bold"/>
                <a:sym typeface="Open Sauce Bold"/>
              </a:rPr>
              <a:t>EKSPOR PELET KAYU DARI INDONESIA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DAGRysQAtsA</dc:identifier>
  <dcterms:modified xsi:type="dcterms:W3CDTF">2011-08-01T06:04:30Z</dcterms:modified>
  <cp:revision>1</cp:revision>
  <dc:title>Trend Asia</dc:title>
</cp:coreProperties>
</file>